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10" r:id="rId4"/>
    <p:sldId id="328" r:id="rId5"/>
    <p:sldId id="281" r:id="rId6"/>
    <p:sldId id="329" r:id="rId7"/>
    <p:sldId id="323" r:id="rId8"/>
    <p:sldId id="330" r:id="rId9"/>
    <p:sldId id="324" r:id="rId10"/>
    <p:sldId id="331" r:id="rId11"/>
    <p:sldId id="332" r:id="rId12"/>
    <p:sldId id="338" r:id="rId13"/>
    <p:sldId id="333" r:id="rId14"/>
    <p:sldId id="334" r:id="rId15"/>
    <p:sldId id="335" r:id="rId16"/>
    <p:sldId id="336" r:id="rId17"/>
    <p:sldId id="339" r:id="rId18"/>
    <p:sldId id="340" r:id="rId19"/>
    <p:sldId id="341" r:id="rId20"/>
    <p:sldId id="337" r:id="rId21"/>
    <p:sldId id="342" r:id="rId22"/>
    <p:sldId id="343" r:id="rId23"/>
    <p:sldId id="344" r:id="rId24"/>
    <p:sldId id="345" r:id="rId25"/>
    <p:sldId id="347" r:id="rId26"/>
    <p:sldId id="346" r:id="rId27"/>
    <p:sldId id="348" r:id="rId28"/>
    <p:sldId id="349" r:id="rId29"/>
    <p:sldId id="3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3B8D"/>
    <a:srgbClr val="7D4FC1"/>
    <a:srgbClr val="663C8C"/>
    <a:srgbClr val="2F6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302E0-4537-E905-6614-F3D4FEE3660D}" v="6" dt="2025-03-16T07:59:14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222" autoAdjust="0"/>
  </p:normalViewPr>
  <p:slideViewPr>
    <p:cSldViewPr snapToGrid="0">
      <p:cViewPr varScale="1">
        <p:scale>
          <a:sx n="72" d="100"/>
          <a:sy n="72" d="100"/>
        </p:scale>
        <p:origin x="85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C4B1-8EA6-4D25-B81C-582C9CB5E4C7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5621D-1C4C-4753-A3C9-8C468A6D66A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5982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D23A-AB73-2C1E-9D25-8037D6131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9314C-CFE7-AD7A-4903-86BCA3686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1E24E-3D1F-FB53-A687-DF327F64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5713D-7902-7C77-CCC9-E8684D39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478B-6D29-A543-A9E5-B24D8346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00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0AE2-2EA3-0615-7C55-DD2CA47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9EAC8-1545-F188-4CA2-FB73EF39F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50D7-D46B-FDCA-68F3-6D830618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5158-3D49-97BF-5A20-BD00A8D9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46B6-A5AD-15BD-42BC-97F0FDF7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118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1584A-9D02-8623-4A39-026B869EC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A9213-F8CB-BF07-F309-B806BEBE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DF67C-8E31-DD80-11BB-B460D030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99C0C-BEC8-F173-C6EA-B5F6A994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36670-7E1B-6EB4-7427-E6B93951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3366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0645C3-8B0F-84C9-1FB8-58E34282DC69}"/>
              </a:ext>
            </a:extLst>
          </p:cNvPr>
          <p:cNvSpPr/>
          <p:nvPr userDrawn="1"/>
        </p:nvSpPr>
        <p:spPr>
          <a:xfrm>
            <a:off x="0" y="6643397"/>
            <a:ext cx="12192000" cy="214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A logo in a circle&#10;&#10;Description automatically generated">
            <a:extLst>
              <a:ext uri="{FF2B5EF4-FFF2-40B4-BE49-F238E27FC236}">
                <a16:creationId xmlns:a16="http://schemas.microsoft.com/office/drawing/2014/main" id="{7A61182B-3B49-35AA-9EBF-52D6DE2D3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67" y="104775"/>
            <a:ext cx="2150665" cy="2150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774EA-9879-F8D5-52B6-55A1BA5F701B}"/>
              </a:ext>
            </a:extLst>
          </p:cNvPr>
          <p:cNvSpPr txBox="1"/>
          <p:nvPr userDrawn="1"/>
        </p:nvSpPr>
        <p:spPr>
          <a:xfrm rot="16200000">
            <a:off x="-671416" y="3244333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TELKOM UNIVERSITY</a:t>
            </a:r>
            <a:endParaRPr lang="en-ID" dirty="0">
              <a:solidFill>
                <a:schemeClr val="accent1">
                  <a:lumMod val="75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CE7C775-85BD-0D6F-CA33-DA858FD9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6738" y="65589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CE4C16-2618-45CB-B4E4-148455E72FDB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F7B6AF-C27A-81E5-D159-46C757D1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835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D"/>
              <a:t>MAGISTER THESIS | ANDI WAHYU MAULANA | 2101221030</a:t>
            </a:r>
            <a:endParaRPr lang="en-ID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44A458-A8E8-61D3-6A30-23838BDF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3590" y="655908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6D9F84-B7C8-4EC6-8AA2-9F1E15B992AC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383C1ED-4E33-3216-72FF-FCE62C99DD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2" y="162908"/>
            <a:ext cx="1317422" cy="5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26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02BFBE-362D-B5B2-DFED-A5BAC4E052D2}"/>
              </a:ext>
            </a:extLst>
          </p:cNvPr>
          <p:cNvSpPr/>
          <p:nvPr userDrawn="1"/>
        </p:nvSpPr>
        <p:spPr>
          <a:xfrm>
            <a:off x="0" y="-2"/>
            <a:ext cx="12192000" cy="757383"/>
          </a:xfrm>
          <a:prstGeom prst="rect">
            <a:avLst/>
          </a:prstGeom>
          <a:solidFill>
            <a:srgbClr val="663C8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E4252-BA5C-D5C3-36C9-CF5CCAFBE201}"/>
              </a:ext>
            </a:extLst>
          </p:cNvPr>
          <p:cNvSpPr/>
          <p:nvPr userDrawn="1"/>
        </p:nvSpPr>
        <p:spPr>
          <a:xfrm>
            <a:off x="0" y="6643397"/>
            <a:ext cx="12192000" cy="214604"/>
          </a:xfrm>
          <a:prstGeom prst="rect">
            <a:avLst/>
          </a:prstGeom>
          <a:solidFill>
            <a:srgbClr val="663C8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4122-D33C-B185-42BB-8AE32C0C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9" y="-2"/>
            <a:ext cx="10528300" cy="75738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7984-595E-BFCD-DFB2-211C04BD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09" y="1253331"/>
            <a:ext cx="11298382" cy="5082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D5283-2DF7-4D24-EDD5-0ED978CE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6738" y="655890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17D35-732E-465D-AD66-FFB7F0C2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3835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MASTER THESIS | ANDI WAHYU MAULANA | 2101221030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40811-D40D-D531-17FB-E9478E64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3590" y="655908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6D9F84-B7C8-4EC6-8AA2-9F1E15B992AC}" type="slidenum">
              <a:rPr lang="en-ID" smtClean="0"/>
              <a:pPr/>
              <a:t>‹#›</a:t>
            </a:fld>
            <a:endParaRPr lang="en-ID" dirty="0"/>
          </a:p>
        </p:txBody>
      </p:sp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46A33A2B-0700-9326-65D4-CF2FD9E53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261" y="91575"/>
            <a:ext cx="1531930" cy="5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9EA18-3742-7EBE-62A0-98153F765CD6}"/>
              </a:ext>
            </a:extLst>
          </p:cNvPr>
          <p:cNvSpPr/>
          <p:nvPr userDrawn="1"/>
        </p:nvSpPr>
        <p:spPr>
          <a:xfrm>
            <a:off x="0" y="0"/>
            <a:ext cx="948944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57E36D-A70F-52B0-96DA-A4E9520F887E}"/>
              </a:ext>
            </a:extLst>
          </p:cNvPr>
          <p:cNvSpPr/>
          <p:nvPr userDrawn="1"/>
        </p:nvSpPr>
        <p:spPr>
          <a:xfrm>
            <a:off x="11236960" y="3251200"/>
            <a:ext cx="955040" cy="3606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FF47C5CF-6F02-7669-B05E-71BF3EA56493}"/>
              </a:ext>
            </a:extLst>
          </p:cNvPr>
          <p:cNvSpPr/>
          <p:nvPr userDrawn="1"/>
        </p:nvSpPr>
        <p:spPr>
          <a:xfrm rot="10800000">
            <a:off x="11023600" y="0"/>
            <a:ext cx="1168400" cy="2021840"/>
          </a:xfrm>
          <a:prstGeom prst="flowChartDela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07D809-8A1B-9DF6-51A0-D3F06EC192C2}"/>
              </a:ext>
            </a:extLst>
          </p:cNvPr>
          <p:cNvSpPr/>
          <p:nvPr userDrawn="1"/>
        </p:nvSpPr>
        <p:spPr>
          <a:xfrm>
            <a:off x="1371600" y="2057400"/>
            <a:ext cx="2499360" cy="24993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05EE0B-883B-862C-15CE-26F788AD06C8}"/>
              </a:ext>
            </a:extLst>
          </p:cNvPr>
          <p:cNvGrpSpPr/>
          <p:nvPr userDrawn="1"/>
        </p:nvGrpSpPr>
        <p:grpSpPr>
          <a:xfrm>
            <a:off x="1925320" y="3230880"/>
            <a:ext cx="1391920" cy="152400"/>
            <a:chOff x="1963420" y="3175000"/>
            <a:chExt cx="1391920" cy="152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9AC2C5-F2B7-7675-E621-0839393D2E5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20" y="3251200"/>
              <a:ext cx="1315720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EAB17C-3B43-EE10-AC15-399369C25BEC}"/>
                </a:ext>
              </a:extLst>
            </p:cNvPr>
            <p:cNvSpPr/>
            <p:nvPr/>
          </p:nvSpPr>
          <p:spPr>
            <a:xfrm>
              <a:off x="3202940" y="3175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95E5F8-3CDA-BA78-F92B-CA2B00546BD0}"/>
                </a:ext>
              </a:extLst>
            </p:cNvPr>
            <p:cNvSpPr/>
            <p:nvPr/>
          </p:nvSpPr>
          <p:spPr>
            <a:xfrm>
              <a:off x="1963420" y="3175000"/>
              <a:ext cx="152400" cy="152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25977E-6443-D86F-D894-5B6F014E7DB6}"/>
              </a:ext>
            </a:extLst>
          </p:cNvPr>
          <p:cNvSpPr txBox="1"/>
          <p:nvPr userDrawn="1"/>
        </p:nvSpPr>
        <p:spPr>
          <a:xfrm>
            <a:off x="4404360" y="3100159"/>
            <a:ext cx="3502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THANK YOU</a:t>
            </a:r>
            <a:endParaRPr lang="en-ID" sz="4400" b="1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8D38A3-F22C-9898-30DE-A3E3E661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096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6D04-427C-505B-EAAA-B7077353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3685-F469-9A26-9A4A-53FA967A2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EBA05-0774-E785-3F1B-51B5A9EB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8273-94CE-45A7-821C-0FAF8EA8072A}" type="datetime1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14C6F-67E4-FC74-251D-F9EEF9BC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993E-7E90-E7B7-B726-7D638912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4677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2B57-E543-B6C8-CC6B-AB0156F0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FA96-CDEF-3C4F-E270-7723E5BC2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8E737-27CC-43CA-6751-8615F34D3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C0854-51A3-B7FC-6D0E-A646CBF9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EC755-3C51-4D10-B110-042DE636F80E}" type="datetime1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6264A-613E-E32D-89EA-1C3914D7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2346A-65FF-688E-916D-2379ED29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8261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8FE-D5AE-6F70-D6E6-2DA8C17F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740F9-2044-97F7-D164-84D508E6D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174FC-EA06-8CFC-C24F-B20855F96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6774C-F35E-64D5-3645-06D7A70FD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94210-291C-8CFC-C949-C89E1A249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F536E-761F-9CAF-75D5-0E493F68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E977-FB81-4DC4-A243-C465AFEDE14E}" type="datetime1">
              <a:rPr lang="en-ID" smtClean="0"/>
              <a:t>17/03/2025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62B9D-FF3F-85C7-DBCE-76BD47DA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1F25A-13A2-C7F5-A048-8796C1F9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340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69E5-C0FC-1688-2D17-3BB8F750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F1F7D-C631-635C-F53E-23A7E071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9174-7C55-4769-9A0E-313D63FBEDA2}" type="datetime1">
              <a:rPr lang="en-ID" smtClean="0"/>
              <a:t>17/03/2025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9AE5-62F7-E031-CD6D-28A10414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655D0-343D-4EF9-749D-E20A1415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8188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06AF-8346-64F6-C6CF-195930EB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684C-89EC-57CC-B5EF-A8ACE349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C7B71-92B4-898D-ACF4-F5CBC0793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71CFA-BCDB-088C-3728-A80DFF667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DA15-6803-44AC-B650-C892BC8F5B31}" type="datetime1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F0628-E6EC-DA44-67AA-9A9066B0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352DB-2AD7-6CA4-02B8-D25D0347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293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16A7-1117-2661-C856-C779D25E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9D4D8-6A63-5F6F-2C5C-00742E3F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0075C-BA6A-293F-E1AB-29B532EFC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5B356-4EE1-A4C2-B2BD-D941A3D4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03A0-FC6B-6419-5EC5-D7E9712D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967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A32E-A1A1-18D3-0B92-9BB950C4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85BA9-3B4A-C7BB-D8FB-3E98B2010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C857A-2139-AC1A-87E6-1729C746C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79412-FA1E-F9CD-93EE-A40AA526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12E1-17A5-40C9-815A-94C26FB64C4E}" type="datetime1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E897-86F1-030C-5B89-A61FB980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3922D-3295-3DD3-CC05-03D1ECC54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8885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4DE5-5B6E-6F11-58E9-A0EAA7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1E1FB-3B24-9798-C251-E6EB12A90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F69D8-FC21-95ED-440C-E94E0805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7176-2562-4DD1-99DA-93F21BCE4866}" type="datetime1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EABC8-468C-015F-28D3-FF0B5EDD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9104-A0DA-1CA6-29E9-DB3A6CD1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4793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A90DC-3B70-66AB-5991-06382DE00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262C4-2AF9-1917-C36E-87FC3E88F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EEC0-DEAB-3003-BC31-FB14FAE2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B0FF-9710-4F13-88AE-477C3BA370CA}" type="datetime1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A4FD7-AE96-30C5-995C-C78F6BE2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MAGISTER THESIS | ANDI WAHYU MAULANA | 2101221030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CAD0B-C79D-4F21-EF44-7F7B1103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230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BFA0-2FF1-D990-B4A0-6474016A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DEFA-0368-BE3C-4C29-E8F15C2A2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FC1B-8ED3-030A-C868-288AA7BF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1CEB4-8DFB-A993-7AAB-942FCB08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C28D3-6316-6A23-20C7-7056ECD4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77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FEBF-4726-9975-95A9-599F265E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D624-1E40-5DFF-A1DD-CC7DC017E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11413-1E8D-005C-F10A-8E599B696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1E29E-F98D-21F6-3D67-8FE9184E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2EA5D-2302-34C8-9C0B-8AA6207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53A70-63B0-5B06-F2EA-0E0A0880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1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F53A-F719-1E3D-8665-19F42FB5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E461E-7325-A9D2-F921-20B39EA8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0620D-112F-A020-B4E8-D437F7C2F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6D2CD-31F3-FDEB-61E0-AE344AF52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03738-B01D-9604-EF8D-B0A38AD94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9C02C-8CE5-DCE5-8042-A1C49CBA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C17E3-8D46-9B40-671C-FB26953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F7822-47AE-FB03-E3A1-6FD47080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45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77BE-BE20-7A7B-EB58-352F6EA4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319AF-D9B2-C4D5-2F47-53101FE1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9334B-4355-B51D-29F4-8874D47D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32D52-E058-CC85-C543-D8A2890D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8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1B58F-8987-7AB1-5D59-A0204AEA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8FBD4-6624-6E11-B636-95DAD96A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8C247-ABBA-77AD-37B9-52DF55B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36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CDD2-1068-EBF0-13ED-01E8BBE5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4461-8396-3AE4-258A-F65B001A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B2EE3-753F-6735-45B1-295750282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EC840-61AD-5155-31BE-2C7B4F7B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4AD61-22A8-A2A4-E462-D81E8778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0E8C-0D61-F170-675E-4F775833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1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3D89-3CA3-206C-B683-C267E3ED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4876B1-437D-8FAC-F7AB-75DB72C68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7ADC6-C544-F8CD-5F65-5CA21CEBD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01A7F-610A-5669-1C48-0900714F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006BC-0C7C-1DF2-4E05-15E62936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BC9F6-0C70-3289-48EA-3B595397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7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CFD5C-AFFB-7121-01B9-9BE83A0D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509A-BA3D-4F77-EC93-532E0A83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D2BE1-6BB8-8DE7-DFDF-0D0AACB2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49D81-91DF-4D22-94A6-0F5B18E5DB49}" type="datetimeFigureOut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FF725-324F-0956-2C41-F71475F8A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88ADC-5DBF-EDBE-0B18-1FF639A3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3163DE-94BF-430B-9D03-D7AEB3E144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630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BBA44-80D9-6B4B-40B4-3561356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76FEE-8B90-3384-7C14-BCE532B70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BDE79-6E46-7108-E146-A6A3F162B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67908-AA07-45F5-AEDA-59D9A2DADCD5}" type="datetime1">
              <a:rPr lang="en-ID" smtClean="0"/>
              <a:t>17/03/2025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C37-9EB2-E3CA-E251-17CC9131C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MAGISTER THESIS | ANDI WAHYU MAULANA | 2101221030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FD238-DC0E-AD81-6720-84DC971A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D9F84-B7C8-4EC6-8AA2-9F1E15B992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308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0DC18A-D19B-A290-8C6E-9FD44A4D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65" y="0"/>
            <a:ext cx="2509935" cy="1076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4A13C-F146-AD92-CAC2-E07398BC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93741"/>
            <a:ext cx="2509935" cy="786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E90CA5-96DB-8A5A-F2F1-98B6BA7745CB}"/>
              </a:ext>
            </a:extLst>
          </p:cNvPr>
          <p:cNvSpPr/>
          <p:nvPr/>
        </p:nvSpPr>
        <p:spPr>
          <a:xfrm>
            <a:off x="0" y="1566369"/>
            <a:ext cx="12192000" cy="1753302"/>
          </a:xfrm>
          <a:prstGeom prst="rect">
            <a:avLst/>
          </a:prstGeom>
          <a:gradFill>
            <a:gsLst>
              <a:gs pos="48000">
                <a:srgbClr val="8C3B8D"/>
              </a:gs>
              <a:gs pos="13000">
                <a:srgbClr val="2F63AC"/>
              </a:gs>
              <a:gs pos="85000">
                <a:srgbClr val="663C8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: Linear Regression</a:t>
            </a:r>
          </a:p>
          <a:p>
            <a:pPr algn="ctr">
              <a:lnSpc>
                <a:spcPct val="150000"/>
              </a:lnSpc>
            </a:pPr>
            <a:r>
              <a:rPr lang="en-US" sz="2000" u="none" strike="noStrike" dirty="0">
                <a:effectLst/>
              </a:rPr>
              <a:t>Artificial Intelligence dan Big Data |  AAK2KAB3 | Kur. 2024 | 2024/2025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I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87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5B5C4-8DF2-16BE-5D70-AD58BA1F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EA79-008E-D940-EE8A-8443DF4F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Linier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Nilai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Kontinu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E8F6-0FF6-97C6-37FF-AC275FF7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CF2E0-EB1A-2692-D531-86FF2A2E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7" name="Google Shape;389;p103">
            <a:extLst>
              <a:ext uri="{FF2B5EF4-FFF2-40B4-BE49-F238E27FC236}">
                <a16:creationId xmlns:a16="http://schemas.microsoft.com/office/drawing/2014/main" id="{FB1A5B62-79DA-D2BE-3006-803ECD9B9782}"/>
              </a:ext>
            </a:extLst>
          </p:cNvPr>
          <p:cNvSpPr/>
          <p:nvPr/>
        </p:nvSpPr>
        <p:spPr>
          <a:xfrm>
            <a:off x="6842775" y="3751061"/>
            <a:ext cx="1968805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Nilai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kontinu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390;p103">
            <a:extLst>
              <a:ext uri="{FF2B5EF4-FFF2-40B4-BE49-F238E27FC236}">
                <a16:creationId xmlns:a16="http://schemas.microsoft.com/office/drawing/2014/main" id="{4FDDCBE8-AF07-079C-7083-131EAF8708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0382" y="1572161"/>
            <a:ext cx="5139871" cy="41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1;p103">
            <a:extLst>
              <a:ext uri="{FF2B5EF4-FFF2-40B4-BE49-F238E27FC236}">
                <a16:creationId xmlns:a16="http://schemas.microsoft.com/office/drawing/2014/main" id="{6BA0ECE9-9A3C-427F-C74A-A89D37D8C2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3053" y="4446242"/>
            <a:ext cx="4496581" cy="138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54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1DE2-ECFD-31BB-1D0E-457B3C71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36A0-7834-0DF7-A90E-A35EFF20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Topologi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Regersi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Linear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97228-F7E2-859C-437A-0DCA3AEF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0F33C-FB37-E3CA-9033-8B8DCE8F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10" name="Google Shape;397;p104">
            <a:extLst>
              <a:ext uri="{FF2B5EF4-FFF2-40B4-BE49-F238E27FC236}">
                <a16:creationId xmlns:a16="http://schemas.microsoft.com/office/drawing/2014/main" id="{E2A327A7-0C48-F459-4F02-A88E70152E17}"/>
              </a:ext>
            </a:extLst>
          </p:cNvPr>
          <p:cNvSpPr/>
          <p:nvPr/>
        </p:nvSpPr>
        <p:spPr>
          <a:xfrm>
            <a:off x="1737355" y="1901108"/>
            <a:ext cx="5914800" cy="34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 Linier Sederhana: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co2emission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dari semua mobil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- variabel bebas (x):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- variabel tak bebas (y):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co2emission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 Linier Variabel Jamak: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co2emission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Cylinders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dari semua mobil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- variabel bebas (x):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Cylinders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dst.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- variabel tak bebas (y):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co2emission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398;p104">
            <a:extLst>
              <a:ext uri="{FF2B5EF4-FFF2-40B4-BE49-F238E27FC236}">
                <a16:creationId xmlns:a16="http://schemas.microsoft.com/office/drawing/2014/main" id="{9B7DF930-5A81-1FF5-4390-FB15F061C6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01028" y="1934571"/>
            <a:ext cx="2987280" cy="2987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2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15149-1487-63A7-C365-E9A17265C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6D6F-D64C-39B7-ECD5-5220A313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Cara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Kerja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Linier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8B8C4-E84F-67A5-5452-384241C0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C226-C106-0E20-3AE6-125A2554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12</a:t>
            </a:fld>
            <a:endParaRPr lang="en-ID" dirty="0"/>
          </a:p>
        </p:txBody>
      </p:sp>
      <p:pic>
        <p:nvPicPr>
          <p:cNvPr id="14" name="Google Shape;404;p105">
            <a:extLst>
              <a:ext uri="{FF2B5EF4-FFF2-40B4-BE49-F238E27FC236}">
                <a16:creationId xmlns:a16="http://schemas.microsoft.com/office/drawing/2014/main" id="{25254A95-B999-127B-648B-0D82621871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366" y="1017358"/>
            <a:ext cx="4871239" cy="380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5;p105">
            <a:extLst>
              <a:ext uri="{FF2B5EF4-FFF2-40B4-BE49-F238E27FC236}">
                <a16:creationId xmlns:a16="http://schemas.microsoft.com/office/drawing/2014/main" id="{505071AA-15D6-9376-F026-8FFBD9ACB6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778" y="1144590"/>
            <a:ext cx="4599948" cy="3063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06;p105">
            <a:extLst>
              <a:ext uri="{FF2B5EF4-FFF2-40B4-BE49-F238E27FC236}">
                <a16:creationId xmlns:a16="http://schemas.microsoft.com/office/drawing/2014/main" id="{281B090E-C95B-C5EA-7C31-80FE265DC8C1}"/>
              </a:ext>
            </a:extLst>
          </p:cNvPr>
          <p:cNvSpPr/>
          <p:nvPr/>
        </p:nvSpPr>
        <p:spPr>
          <a:xfrm>
            <a:off x="968039" y="1236599"/>
            <a:ext cx="973971" cy="3676913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07;p105">
            <a:extLst>
              <a:ext uri="{FF2B5EF4-FFF2-40B4-BE49-F238E27FC236}">
                <a16:creationId xmlns:a16="http://schemas.microsoft.com/office/drawing/2014/main" id="{CE8927AF-8D55-B2DF-8099-31159FCEC54C}"/>
              </a:ext>
            </a:extLst>
          </p:cNvPr>
          <p:cNvSpPr/>
          <p:nvPr/>
        </p:nvSpPr>
        <p:spPr>
          <a:xfrm>
            <a:off x="3495239" y="1236599"/>
            <a:ext cx="973971" cy="3676913"/>
          </a:xfrm>
          <a:prstGeom prst="rect">
            <a:avLst/>
          </a:prstGeom>
          <a:noFill/>
          <a:ln w="19075" cap="flat" cmpd="sng">
            <a:solidFill>
              <a:srgbClr val="00A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08;p105">
            <a:extLst>
              <a:ext uri="{FF2B5EF4-FFF2-40B4-BE49-F238E27FC236}">
                <a16:creationId xmlns:a16="http://schemas.microsoft.com/office/drawing/2014/main" id="{7F1215F4-A008-70FC-5EAD-42F5FF841301}"/>
              </a:ext>
            </a:extLst>
          </p:cNvPr>
          <p:cNvSpPr/>
          <p:nvPr/>
        </p:nvSpPr>
        <p:spPr>
          <a:xfrm>
            <a:off x="6360316" y="4343838"/>
            <a:ext cx="5105619" cy="207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ditentukan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parameternya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tak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kontinu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CO2EMISSIONS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ENGINESIZE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(No 0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 8).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pemodelan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numerik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CO2EMISSIONS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kasus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baru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belum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pernah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dihadapi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yakni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kasus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 9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dasar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ENGINESIZE.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09;p105">
            <a:extLst>
              <a:ext uri="{FF2B5EF4-FFF2-40B4-BE49-F238E27FC236}">
                <a16:creationId xmlns:a16="http://schemas.microsoft.com/office/drawing/2014/main" id="{FF5B5D70-F5F2-C75A-F5ED-9F11FEF824F0}"/>
              </a:ext>
            </a:extLst>
          </p:cNvPr>
          <p:cNvSpPr/>
          <p:nvPr/>
        </p:nvSpPr>
        <p:spPr>
          <a:xfrm>
            <a:off x="3956040" y="3587760"/>
            <a:ext cx="383406" cy="417470"/>
          </a:xfrm>
          <a:prstGeom prst="ellipse">
            <a:avLst/>
          </a:prstGeom>
          <a:noFill/>
          <a:ln w="29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4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F2F2-253C-2DDF-BD47-F4910119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846D-48B1-01A3-5452-0CF695BE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Cara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Kerja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Linier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4219F-BD9E-407A-7B5B-78524ADF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016EE-10B6-6CB9-958A-8D9310C5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3" name="Google Shape;415;p106">
            <a:extLst>
              <a:ext uri="{FF2B5EF4-FFF2-40B4-BE49-F238E27FC236}">
                <a16:creationId xmlns:a16="http://schemas.microsoft.com/office/drawing/2014/main" id="{A9E2A9F4-4B57-E5B3-B39F-4B6C8C9D44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9518" y="1961460"/>
            <a:ext cx="3800880" cy="293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6;p106">
            <a:extLst>
              <a:ext uri="{FF2B5EF4-FFF2-40B4-BE49-F238E27FC236}">
                <a16:creationId xmlns:a16="http://schemas.microsoft.com/office/drawing/2014/main" id="{4A9EB853-C0FB-F92E-474A-414E61A218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1118" y="2312100"/>
            <a:ext cx="3501720" cy="22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7;p106">
            <a:extLst>
              <a:ext uri="{FF2B5EF4-FFF2-40B4-BE49-F238E27FC236}">
                <a16:creationId xmlns:a16="http://schemas.microsoft.com/office/drawing/2014/main" id="{27167F77-298A-C199-999A-2ACCADBE7FFA}"/>
              </a:ext>
            </a:extLst>
          </p:cNvPr>
          <p:cNvSpPr/>
          <p:nvPr/>
        </p:nvSpPr>
        <p:spPr>
          <a:xfrm>
            <a:off x="3121518" y="2061900"/>
            <a:ext cx="759960" cy="2834640"/>
          </a:xfrm>
          <a:prstGeom prst="rect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8;p106">
            <a:extLst>
              <a:ext uri="{FF2B5EF4-FFF2-40B4-BE49-F238E27FC236}">
                <a16:creationId xmlns:a16="http://schemas.microsoft.com/office/drawing/2014/main" id="{14213599-A817-8A09-29D1-22901DCCB951}"/>
              </a:ext>
            </a:extLst>
          </p:cNvPr>
          <p:cNvSpPr/>
          <p:nvPr/>
        </p:nvSpPr>
        <p:spPr>
          <a:xfrm>
            <a:off x="5648718" y="2061900"/>
            <a:ext cx="759960" cy="2834640"/>
          </a:xfrm>
          <a:prstGeom prst="rect">
            <a:avLst/>
          </a:prstGeom>
          <a:noFill/>
          <a:ln w="19075" cap="flat" cmpd="sng">
            <a:solidFill>
              <a:srgbClr val="00A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419;p106">
            <a:extLst>
              <a:ext uri="{FF2B5EF4-FFF2-40B4-BE49-F238E27FC236}">
                <a16:creationId xmlns:a16="http://schemas.microsoft.com/office/drawing/2014/main" id="{FA1D4E95-4B3A-4A38-75B2-14BC86755AA2}"/>
              </a:ext>
            </a:extLst>
          </p:cNvPr>
          <p:cNvCxnSpPr>
            <a:cxnSpLocks/>
          </p:cNvCxnSpPr>
          <p:nvPr/>
        </p:nvCxnSpPr>
        <p:spPr>
          <a:xfrm>
            <a:off x="5948238" y="4896900"/>
            <a:ext cx="360" cy="31428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420;p106">
            <a:extLst>
              <a:ext uri="{FF2B5EF4-FFF2-40B4-BE49-F238E27FC236}">
                <a16:creationId xmlns:a16="http://schemas.microsoft.com/office/drawing/2014/main" id="{EB5459DA-1DB0-1EF8-B278-9341CBEADCC0}"/>
              </a:ext>
            </a:extLst>
          </p:cNvPr>
          <p:cNvCxnSpPr>
            <a:cxnSpLocks/>
          </p:cNvCxnSpPr>
          <p:nvPr/>
        </p:nvCxnSpPr>
        <p:spPr>
          <a:xfrm>
            <a:off x="3490158" y="4896900"/>
            <a:ext cx="360" cy="31428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421;p106">
            <a:extLst>
              <a:ext uri="{FF2B5EF4-FFF2-40B4-BE49-F238E27FC236}">
                <a16:creationId xmlns:a16="http://schemas.microsoft.com/office/drawing/2014/main" id="{F9863070-0477-5208-E279-A7D60CEEDA22}"/>
              </a:ext>
            </a:extLst>
          </p:cNvPr>
          <p:cNvSpPr/>
          <p:nvPr/>
        </p:nvSpPr>
        <p:spPr>
          <a:xfrm>
            <a:off x="3159678" y="5234220"/>
            <a:ext cx="3172320" cy="345240"/>
          </a:xfrm>
          <a:prstGeom prst="rect">
            <a:avLst/>
          </a:prstGeom>
          <a:solidFill>
            <a:srgbClr val="DDDDDD"/>
          </a:solidFill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Persamaan linear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422;p106">
            <a:extLst>
              <a:ext uri="{FF2B5EF4-FFF2-40B4-BE49-F238E27FC236}">
                <a16:creationId xmlns:a16="http://schemas.microsoft.com/office/drawing/2014/main" id="{861CF3AB-C3A0-1861-16D5-4DFE2449C10D}"/>
              </a:ext>
            </a:extLst>
          </p:cNvPr>
          <p:cNvCxnSpPr>
            <a:cxnSpLocks/>
          </p:cNvCxnSpPr>
          <p:nvPr/>
        </p:nvCxnSpPr>
        <p:spPr>
          <a:xfrm>
            <a:off x="6332358" y="5441580"/>
            <a:ext cx="3118680" cy="792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423;p106">
            <a:extLst>
              <a:ext uri="{FF2B5EF4-FFF2-40B4-BE49-F238E27FC236}">
                <a16:creationId xmlns:a16="http://schemas.microsoft.com/office/drawing/2014/main" id="{762B8F0A-3031-C142-C96C-DF62DB23A34E}"/>
              </a:ext>
            </a:extLst>
          </p:cNvPr>
          <p:cNvCxnSpPr>
            <a:cxnSpLocks/>
          </p:cNvCxnSpPr>
          <p:nvPr/>
        </p:nvCxnSpPr>
        <p:spPr>
          <a:xfrm flipH="1">
            <a:off x="9451398" y="2768580"/>
            <a:ext cx="22680" cy="268092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triangle" w="med" len="med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939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7C258-088C-6333-7BA6-AA48F60D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B371-8566-C523-8ED4-08A7CDB6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Cara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Kerja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Linier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E8D1-1A6D-B9E5-BBBC-9B2049F0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20891-DB38-0007-E303-2E28476B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14</a:t>
            </a:fld>
            <a:endParaRPr lang="en-ID" dirty="0"/>
          </a:p>
        </p:txBody>
      </p:sp>
      <p:pic>
        <p:nvPicPr>
          <p:cNvPr id="14" name="Google Shape;429;p107">
            <a:extLst>
              <a:ext uri="{FF2B5EF4-FFF2-40B4-BE49-F238E27FC236}">
                <a16:creationId xmlns:a16="http://schemas.microsoft.com/office/drawing/2014/main" id="{1042A630-3385-AD54-C886-0AE0FF344D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0115" y="1292831"/>
            <a:ext cx="8611770" cy="332041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30;p107">
            <a:extLst>
              <a:ext uri="{FF2B5EF4-FFF2-40B4-BE49-F238E27FC236}">
                <a16:creationId xmlns:a16="http://schemas.microsoft.com/office/drawing/2014/main" id="{403382F3-CAFD-4BBE-FABC-857CD94CDFB8}"/>
              </a:ext>
            </a:extLst>
          </p:cNvPr>
          <p:cNvSpPr/>
          <p:nvPr/>
        </p:nvSpPr>
        <p:spPr>
          <a:xfrm>
            <a:off x="1424609" y="4795992"/>
            <a:ext cx="9939130" cy="194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Garis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Gambar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model linier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dihasilkan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algoritm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linier.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Berdasarkan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garis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merah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itu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diketahui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CO2EMISSIONS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melihat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ENGINESIZE,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bernilai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2,4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menghasilkan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CO2EMISSIONS = 214.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Parameter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persamaan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linier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yaitu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θ0 dan θ1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sebagaimana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Gambar 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berikut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01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BE7DD-9C07-C713-4D76-8BC780FB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39D3-D672-133B-6786-CCE7ED5C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Cara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Kerja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Linier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79A81-4E13-05FD-6A6D-6E642018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90BDD-13E6-7068-137A-55DF5060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15</a:t>
            </a:fld>
            <a:endParaRPr lang="en-ID" dirty="0"/>
          </a:p>
        </p:txBody>
      </p:sp>
      <p:pic>
        <p:nvPicPr>
          <p:cNvPr id="3" name="Google Shape;436;p108">
            <a:extLst>
              <a:ext uri="{FF2B5EF4-FFF2-40B4-BE49-F238E27FC236}">
                <a16:creationId xmlns:a16="http://schemas.microsoft.com/office/drawing/2014/main" id="{E3095791-0D1E-C30D-614A-0B5CAB820D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6828" y="1909148"/>
            <a:ext cx="8058319" cy="3670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60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F296D-C81C-6CE8-7555-11DB40473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2A21-5748-C902-24FE-16F2D101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Cara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Mencari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Parameter Model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Terbaik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2A8FC-E4BF-7953-B9EC-89D26B25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8FE79-AB8A-FCE7-DAD4-8505A678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5" name="Google Shape;442;p109">
            <a:extLst>
              <a:ext uri="{FF2B5EF4-FFF2-40B4-BE49-F238E27FC236}">
                <a16:creationId xmlns:a16="http://schemas.microsoft.com/office/drawing/2014/main" id="{1472B336-31AE-E353-8283-F3945D73CD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54554" y="955017"/>
            <a:ext cx="5420555" cy="30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43;p109">
            <a:extLst>
              <a:ext uri="{FF2B5EF4-FFF2-40B4-BE49-F238E27FC236}">
                <a16:creationId xmlns:a16="http://schemas.microsoft.com/office/drawing/2014/main" id="{692BD106-60D9-4EE9-A0A4-4DAEB0EEF6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840" y="1180643"/>
            <a:ext cx="4140334" cy="40738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44;p109">
            <a:extLst>
              <a:ext uri="{FF2B5EF4-FFF2-40B4-BE49-F238E27FC236}">
                <a16:creationId xmlns:a16="http://schemas.microsoft.com/office/drawing/2014/main" id="{624DEA8B-060F-7B1A-5268-5EC3E178EEEF}"/>
              </a:ext>
            </a:extLst>
          </p:cNvPr>
          <p:cNvSpPr/>
          <p:nvPr/>
        </p:nvSpPr>
        <p:spPr>
          <a:xfrm>
            <a:off x="4729637" y="4306957"/>
            <a:ext cx="7223823" cy="202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mendapatkan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parameter model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maka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dicari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parameter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membuat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selisih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terkecil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antara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prediksi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aktual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disebut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error.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yang paling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sering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Mean Squared Error (MSE)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sebagaimana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ditunjukkan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Gambar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menghindari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saling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menegasikan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antara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error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positif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error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negatif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63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958B-5474-4B9A-908C-3906C6D4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292F-7006-D878-C743-639BDE64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Estimasi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Parameter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591A-C8F0-CD0C-12E4-58A6406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A12AD-E57B-52DA-3F13-EAAA8D66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3" name="Google Shape;450;p110">
            <a:extLst>
              <a:ext uri="{FF2B5EF4-FFF2-40B4-BE49-F238E27FC236}">
                <a16:creationId xmlns:a16="http://schemas.microsoft.com/office/drawing/2014/main" id="{CA40D1B3-6793-DF70-92F8-231BE485C9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626" y="1122041"/>
            <a:ext cx="6679999" cy="338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51;p110">
            <a:extLst>
              <a:ext uri="{FF2B5EF4-FFF2-40B4-BE49-F238E27FC236}">
                <a16:creationId xmlns:a16="http://schemas.microsoft.com/office/drawing/2014/main" id="{410D4E94-192C-9FD0-2265-BD2E2058BD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421" y="1122042"/>
            <a:ext cx="3524688" cy="317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2;p110">
            <a:extLst>
              <a:ext uri="{FF2B5EF4-FFF2-40B4-BE49-F238E27FC236}">
                <a16:creationId xmlns:a16="http://schemas.microsoft.com/office/drawing/2014/main" id="{17272F35-C22F-090C-58C7-80558D4FB4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6625" y="4766243"/>
            <a:ext cx="2845510" cy="381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53;p110">
            <a:extLst>
              <a:ext uri="{FF2B5EF4-FFF2-40B4-BE49-F238E27FC236}">
                <a16:creationId xmlns:a16="http://schemas.microsoft.com/office/drawing/2014/main" id="{5B45F70C-A59D-5518-6AD8-48F726644E62}"/>
              </a:ext>
            </a:extLst>
          </p:cNvPr>
          <p:cNvSpPr/>
          <p:nvPr/>
        </p:nvSpPr>
        <p:spPr>
          <a:xfrm>
            <a:off x="946626" y="5359894"/>
            <a:ext cx="10655651" cy="10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Param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dicari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metode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Least Square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seperti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pada Gambar 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sehingga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menghasilkan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parameter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terbaik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dilihat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MSE.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86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C1FF2-5FBC-F2CA-D0E9-3A4653A2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0402-4358-D998-DF9C-AD5C4BB7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Linear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996C8-C519-B794-CCD6-A7C2C0B6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6CA1E-82C0-0A28-0356-F09E0E2D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5" name="Google Shape;459;p111">
            <a:extLst>
              <a:ext uri="{FF2B5EF4-FFF2-40B4-BE49-F238E27FC236}">
                <a16:creationId xmlns:a16="http://schemas.microsoft.com/office/drawing/2014/main" id="{7772749B-29B6-4658-5399-98DDD6DD82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080" y="1431720"/>
            <a:ext cx="4368240" cy="267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60;p111">
            <a:extLst>
              <a:ext uri="{FF2B5EF4-FFF2-40B4-BE49-F238E27FC236}">
                <a16:creationId xmlns:a16="http://schemas.microsoft.com/office/drawing/2014/main" id="{87D3CDE0-BDB1-7858-385B-ECF90531FE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9468" y="1160767"/>
            <a:ext cx="2319480" cy="1642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2;p111">
            <a:extLst>
              <a:ext uri="{FF2B5EF4-FFF2-40B4-BE49-F238E27FC236}">
                <a16:creationId xmlns:a16="http://schemas.microsoft.com/office/drawing/2014/main" id="{E6172696-DBD0-DFD3-DA9C-4A5CC853CC8D}"/>
              </a:ext>
            </a:extLst>
          </p:cNvPr>
          <p:cNvSpPr/>
          <p:nvPr/>
        </p:nvSpPr>
        <p:spPr>
          <a:xfrm>
            <a:off x="4063680" y="3671640"/>
            <a:ext cx="352800" cy="368280"/>
          </a:xfrm>
          <a:prstGeom prst="ellipse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3;p111">
            <a:extLst>
              <a:ext uri="{FF2B5EF4-FFF2-40B4-BE49-F238E27FC236}">
                <a16:creationId xmlns:a16="http://schemas.microsoft.com/office/drawing/2014/main" id="{30764D19-9E46-7CD0-1A14-4D6E2E9AFF9E}"/>
              </a:ext>
            </a:extLst>
          </p:cNvPr>
          <p:cNvSpPr/>
          <p:nvPr/>
        </p:nvSpPr>
        <p:spPr>
          <a:xfrm>
            <a:off x="6982560" y="2496600"/>
            <a:ext cx="352800" cy="368280"/>
          </a:xfrm>
          <a:prstGeom prst="ellipse">
            <a:avLst/>
          </a:prstGeom>
          <a:noFill/>
          <a:ln w="190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464;p111">
            <a:extLst>
              <a:ext uri="{FF2B5EF4-FFF2-40B4-BE49-F238E27FC236}">
                <a16:creationId xmlns:a16="http://schemas.microsoft.com/office/drawing/2014/main" id="{692DE63B-355E-B0B9-C9D5-CF606C3A2464}"/>
              </a:ext>
            </a:extLst>
          </p:cNvPr>
          <p:cNvCxnSpPr/>
          <p:nvPr/>
        </p:nvCxnSpPr>
        <p:spPr>
          <a:xfrm flipH="1">
            <a:off x="4416840" y="2803680"/>
            <a:ext cx="2565720" cy="97560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465;p111">
            <a:extLst>
              <a:ext uri="{FF2B5EF4-FFF2-40B4-BE49-F238E27FC236}">
                <a16:creationId xmlns:a16="http://schemas.microsoft.com/office/drawing/2014/main" id="{D053E04C-E33E-1EA3-9060-B26D45732171}"/>
              </a:ext>
            </a:extLst>
          </p:cNvPr>
          <p:cNvSpPr/>
          <p:nvPr/>
        </p:nvSpPr>
        <p:spPr>
          <a:xfrm>
            <a:off x="7619760" y="2265840"/>
            <a:ext cx="299160" cy="253080"/>
          </a:xfrm>
          <a:prstGeom prst="rect">
            <a:avLst/>
          </a:prstGeom>
          <a:noFill/>
          <a:ln w="12600" cap="flat" cmpd="sng">
            <a:solidFill>
              <a:srgbClr val="3465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61;p111">
            <a:extLst>
              <a:ext uri="{FF2B5EF4-FFF2-40B4-BE49-F238E27FC236}">
                <a16:creationId xmlns:a16="http://schemas.microsoft.com/office/drawing/2014/main" id="{475E30F3-6581-BC31-BC6F-7E7FFFE20B99}"/>
              </a:ext>
            </a:extLst>
          </p:cNvPr>
          <p:cNvSpPr/>
          <p:nvPr/>
        </p:nvSpPr>
        <p:spPr>
          <a:xfrm>
            <a:off x="5408138" y="3827210"/>
            <a:ext cx="5286365" cy="187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Prediksi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kontinu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tak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bebas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dilakukan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memasukkan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bebas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model yang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sudah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ditemukan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5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"/>
              <a:buFont typeface="Noto Sans Symbols"/>
              <a:buChar char="●"/>
            </a:pP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Gambar,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EngineSize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= 2,4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memberikan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hasil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Co2Emission = 218,6.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80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CF57-88B1-2070-D859-90B7A8D1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B9EE-99A9-DFF5-0C81-46654184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Kelebihan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071B1-4B58-D7D1-5662-7EAB3C6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B994-FF99-1498-2F1E-841FFA18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19</a:t>
            </a:fld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EEAC5-84E6-39BD-DB03-B80D42656027}"/>
              </a:ext>
            </a:extLst>
          </p:cNvPr>
          <p:cNvSpPr txBox="1"/>
          <p:nvPr/>
        </p:nvSpPr>
        <p:spPr>
          <a:xfrm>
            <a:off x="1202635" y="1594149"/>
            <a:ext cx="6102626" cy="1657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marR="0" lvl="0" indent="-28512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Ringan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120" algn="l" rtl="0">
              <a:lnSpc>
                <a:spcPct val="107000"/>
              </a:lnSpc>
              <a:spcBef>
                <a:spcPts val="7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perlu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tuning parameter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120" algn="l" rtl="0">
              <a:lnSpc>
                <a:spcPct val="107000"/>
              </a:lnSpc>
              <a:spcBef>
                <a:spcPts val="7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Mudah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dipahami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diinterpretasikan</a:t>
            </a: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38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9941-F1C4-2ABD-0B46-36ED16CA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AFFF-1415-69D3-DEC7-2DC0432D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2C2C-3B0F-1734-DC78-916F11EB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AF287-4C52-9DA1-E097-95E6C3CD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B2604-6820-DC97-A012-7FBBFD3152D5}"/>
              </a:ext>
            </a:extLst>
          </p:cNvPr>
          <p:cNvSpPr txBox="1"/>
          <p:nvPr/>
        </p:nvSpPr>
        <p:spPr>
          <a:xfrm>
            <a:off x="536328" y="1245322"/>
            <a:ext cx="106555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/>
          </a:p>
          <a:p>
            <a:r>
              <a:rPr lang="en-ID" sz="2400" b="1" dirty="0"/>
              <a:t>Supervised learning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jenis</a:t>
            </a:r>
            <a:r>
              <a:rPr lang="en-ID" sz="2400" dirty="0"/>
              <a:t> </a:t>
            </a:r>
            <a:r>
              <a:rPr lang="en-ID" sz="2400" dirty="0" err="1"/>
              <a:t>pembelajaran</a:t>
            </a:r>
            <a:r>
              <a:rPr lang="en-ID" sz="2400" dirty="0"/>
              <a:t> </a:t>
            </a:r>
            <a:r>
              <a:rPr lang="en-ID" sz="2400" dirty="0" err="1"/>
              <a:t>mesin</a:t>
            </a:r>
            <a:r>
              <a:rPr lang="en-ID" sz="2400" dirty="0"/>
              <a:t> di mana model </a:t>
            </a:r>
            <a:r>
              <a:rPr lang="en-ID" sz="2400" dirty="0" err="1"/>
              <a:t>dilatih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data yang </a:t>
            </a:r>
            <a:r>
              <a:rPr lang="en-ID" sz="2400" dirty="0" err="1"/>
              <a:t>sudah</a:t>
            </a:r>
            <a:r>
              <a:rPr lang="en-ID" sz="2400" dirty="0"/>
              <a:t> </a:t>
            </a:r>
            <a:r>
              <a:rPr lang="en-ID" sz="2400" dirty="0" err="1"/>
              <a:t>dilabeli</a:t>
            </a:r>
            <a:r>
              <a:rPr lang="en-ID" sz="2400" dirty="0"/>
              <a:t>, </a:t>
            </a:r>
            <a:r>
              <a:rPr lang="en-ID" sz="2400" dirty="0" err="1"/>
              <a:t>yaitu</a:t>
            </a:r>
            <a:r>
              <a:rPr lang="en-ID" sz="2400" dirty="0"/>
              <a:t> data yang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pasangan</a:t>
            </a:r>
            <a:r>
              <a:rPr lang="en-ID" sz="2400" dirty="0"/>
              <a:t> input dan output yang </a:t>
            </a:r>
            <a:r>
              <a:rPr lang="en-ID" sz="2400" dirty="0" err="1"/>
              <a:t>diketahui</a:t>
            </a:r>
            <a:r>
              <a:rPr lang="en-ID" sz="2400" dirty="0"/>
              <a:t>. </a:t>
            </a:r>
            <a:r>
              <a:rPr lang="en-ID" sz="2400" dirty="0" err="1"/>
              <a:t>Tujuannya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membangun</a:t>
            </a:r>
            <a:r>
              <a:rPr lang="en-ID" sz="2400" dirty="0"/>
              <a:t> model yang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memprediksi</a:t>
            </a:r>
            <a:r>
              <a:rPr lang="en-ID" sz="2400" dirty="0"/>
              <a:t> output </a:t>
            </a:r>
            <a:r>
              <a:rPr lang="en-ID" sz="2400" dirty="0" err="1"/>
              <a:t>berdasarkan</a:t>
            </a:r>
            <a:r>
              <a:rPr lang="en-ID" sz="2400" dirty="0"/>
              <a:t> input yang </a:t>
            </a:r>
            <a:r>
              <a:rPr lang="en-ID" sz="2400" dirty="0" err="1"/>
              <a:t>diberikan</a:t>
            </a:r>
            <a:r>
              <a:rPr lang="en-ID" sz="2400" dirty="0"/>
              <a:t>.</a:t>
            </a:r>
          </a:p>
          <a:p>
            <a:endParaRPr lang="en-ID" sz="2400" dirty="0"/>
          </a:p>
          <a:p>
            <a:endParaRPr lang="en-ID" sz="2400" dirty="0"/>
          </a:p>
          <a:p>
            <a:endParaRPr lang="en-ID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400" dirty="0"/>
          </a:p>
        </p:txBody>
      </p:sp>
      <p:sp>
        <p:nvSpPr>
          <p:cNvPr id="3" name="AutoShape 2" descr="pandas (software) - Wikipedia">
            <a:extLst>
              <a:ext uri="{FF2B5EF4-FFF2-40B4-BE49-F238E27FC236}">
                <a16:creationId xmlns:a16="http://schemas.microsoft.com/office/drawing/2014/main" id="{42308F3D-0A93-C9FA-AD11-9C8E22BAB4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AutoShape 4" descr="pandas (software) - Wikipedia">
            <a:extLst>
              <a:ext uri="{FF2B5EF4-FFF2-40B4-BE49-F238E27FC236}">
                <a16:creationId xmlns:a16="http://schemas.microsoft.com/office/drawing/2014/main" id="{8601F7B4-BE49-915B-02C5-4C26E13F25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651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EE5C1-5AE7-3490-5FA8-C89FB7E8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66CB-7072-CE7F-B108-8E03D524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110E3-18DC-E714-2A4A-236065E6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40245-666F-3B48-E0AA-D48C947B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5" name="Google Shape;483;p114">
            <a:extLst>
              <a:ext uri="{FF2B5EF4-FFF2-40B4-BE49-F238E27FC236}">
                <a16:creationId xmlns:a16="http://schemas.microsoft.com/office/drawing/2014/main" id="{E56405A7-02FF-4F39-8D15-E64B27CEEF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7369" y="1423450"/>
            <a:ext cx="5699160" cy="427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484;p114">
            <a:extLst>
              <a:ext uri="{FF2B5EF4-FFF2-40B4-BE49-F238E27FC236}">
                <a16:creationId xmlns:a16="http://schemas.microsoft.com/office/drawing/2014/main" id="{DEEF5DA0-2B34-1FBE-CAD0-B5F04B6BE38A}"/>
              </a:ext>
            </a:extLst>
          </p:cNvPr>
          <p:cNvCxnSpPr>
            <a:cxnSpLocks/>
          </p:cNvCxnSpPr>
          <p:nvPr/>
        </p:nvCxnSpPr>
        <p:spPr>
          <a:xfrm flipH="1">
            <a:off x="3625289" y="3835450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485;p114">
            <a:extLst>
              <a:ext uri="{FF2B5EF4-FFF2-40B4-BE49-F238E27FC236}">
                <a16:creationId xmlns:a16="http://schemas.microsoft.com/office/drawing/2014/main" id="{F5FB1A81-C353-A108-0902-287A3EA4D48B}"/>
              </a:ext>
            </a:extLst>
          </p:cNvPr>
          <p:cNvCxnSpPr>
            <a:cxnSpLocks/>
          </p:cNvCxnSpPr>
          <p:nvPr/>
        </p:nvCxnSpPr>
        <p:spPr>
          <a:xfrm flipH="1">
            <a:off x="6574769" y="4642210"/>
            <a:ext cx="106848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" name="Google Shape;486;p114">
            <a:extLst>
              <a:ext uri="{FF2B5EF4-FFF2-40B4-BE49-F238E27FC236}">
                <a16:creationId xmlns:a16="http://schemas.microsoft.com/office/drawing/2014/main" id="{19D2374D-9094-693E-B72C-12AEEF8413F2}"/>
              </a:ext>
            </a:extLst>
          </p:cNvPr>
          <p:cNvSpPr/>
          <p:nvPr/>
        </p:nvSpPr>
        <p:spPr>
          <a:xfrm>
            <a:off x="7627049" y="3743290"/>
            <a:ext cx="168300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Library yang harus terinstal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87;p114">
            <a:extLst>
              <a:ext uri="{FF2B5EF4-FFF2-40B4-BE49-F238E27FC236}">
                <a16:creationId xmlns:a16="http://schemas.microsoft.com/office/drawing/2014/main" id="{2B6BE087-7A32-9268-381D-5BF5373F87C0}"/>
              </a:ext>
            </a:extLst>
          </p:cNvPr>
          <p:cNvSpPr/>
          <p:nvPr/>
        </p:nvSpPr>
        <p:spPr>
          <a:xfrm>
            <a:off x="7627049" y="4519450"/>
            <a:ext cx="249840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Pastikan “wget” terinstal pada sistem anda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379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F41A-2D4A-8E59-9240-60793496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AF1A-1DC7-D0C9-7C30-218D1E4F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41609-32DB-FBAF-5133-A07646F3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160C8-DACC-60CF-2999-322A0306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21</a:t>
            </a:fld>
            <a:endParaRPr lang="en-ID" dirty="0"/>
          </a:p>
        </p:txBody>
      </p:sp>
      <p:pic>
        <p:nvPicPr>
          <p:cNvPr id="7" name="Google Shape;493;p115">
            <a:extLst>
              <a:ext uri="{FF2B5EF4-FFF2-40B4-BE49-F238E27FC236}">
                <a16:creationId xmlns:a16="http://schemas.microsoft.com/office/drawing/2014/main" id="{C21EC803-4237-35AC-F7BC-5F48606E13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121" y="895210"/>
            <a:ext cx="10155988" cy="5663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62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9AB86-75B2-774E-D687-A3E393EF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3BDD-1051-B9A1-4DFB-E3F7396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2CF9A-6B25-3101-1CF4-B02E2040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7FFDB-8A0F-C4B9-1515-842B606E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22</a:t>
            </a:fld>
            <a:endParaRPr lang="en-ID" dirty="0"/>
          </a:p>
        </p:txBody>
      </p:sp>
      <p:pic>
        <p:nvPicPr>
          <p:cNvPr id="3" name="Google Shape;500;p116">
            <a:extLst>
              <a:ext uri="{FF2B5EF4-FFF2-40B4-BE49-F238E27FC236}">
                <a16:creationId xmlns:a16="http://schemas.microsoft.com/office/drawing/2014/main" id="{3858895E-F513-AAF1-C577-EDD916AFDE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396" y="996827"/>
            <a:ext cx="10224713" cy="532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05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2CE3-9224-CC78-BB05-80148168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B5AF-C5D3-7840-0821-130BE33A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0CE0-B563-411F-3C76-A77D0C4D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254B-EF1C-CD0B-89A4-0AAF8644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23</a:t>
            </a:fld>
            <a:endParaRPr lang="en-ID" dirty="0"/>
          </a:p>
        </p:txBody>
      </p:sp>
      <p:pic>
        <p:nvPicPr>
          <p:cNvPr id="5" name="Google Shape;506;p117">
            <a:extLst>
              <a:ext uri="{FF2B5EF4-FFF2-40B4-BE49-F238E27FC236}">
                <a16:creationId xmlns:a16="http://schemas.microsoft.com/office/drawing/2014/main" id="{73C55BB3-707E-9A3C-9511-BB49DF8BD8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473" y="1346107"/>
            <a:ext cx="5709600" cy="427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508;p117">
            <a:extLst>
              <a:ext uri="{FF2B5EF4-FFF2-40B4-BE49-F238E27FC236}">
                <a16:creationId xmlns:a16="http://schemas.microsoft.com/office/drawing/2014/main" id="{DB5A529C-113B-88E9-A063-1D2D639BC7C5}"/>
              </a:ext>
            </a:extLst>
          </p:cNvPr>
          <p:cNvCxnSpPr/>
          <p:nvPr/>
        </p:nvCxnSpPr>
        <p:spPr>
          <a:xfrm flipH="1">
            <a:off x="3156073" y="2591347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509;p117">
            <a:extLst>
              <a:ext uri="{FF2B5EF4-FFF2-40B4-BE49-F238E27FC236}">
                <a16:creationId xmlns:a16="http://schemas.microsoft.com/office/drawing/2014/main" id="{278E6A62-9700-BAC3-F626-6B472C57B934}"/>
              </a:ext>
            </a:extLst>
          </p:cNvPr>
          <p:cNvSpPr/>
          <p:nvPr/>
        </p:nvSpPr>
        <p:spPr>
          <a:xfrm>
            <a:off x="7073233" y="2499187"/>
            <a:ext cx="84492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 scatter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510;p117">
            <a:extLst>
              <a:ext uri="{FF2B5EF4-FFF2-40B4-BE49-F238E27FC236}">
                <a16:creationId xmlns:a16="http://schemas.microsoft.com/office/drawing/2014/main" id="{57D327FA-B767-43E2-657F-E470A63DA21E}"/>
              </a:ext>
            </a:extLst>
          </p:cNvPr>
          <p:cNvCxnSpPr/>
          <p:nvPr/>
        </p:nvCxnSpPr>
        <p:spPr>
          <a:xfrm flipH="1">
            <a:off x="3171553" y="4281187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511;p117">
            <a:extLst>
              <a:ext uri="{FF2B5EF4-FFF2-40B4-BE49-F238E27FC236}">
                <a16:creationId xmlns:a16="http://schemas.microsoft.com/office/drawing/2014/main" id="{FF574C0D-1239-C68E-4F0D-A0A6A9D84E15}"/>
              </a:ext>
            </a:extLst>
          </p:cNvPr>
          <p:cNvSpPr/>
          <p:nvPr/>
        </p:nvSpPr>
        <p:spPr>
          <a:xfrm>
            <a:off x="7173313" y="4189027"/>
            <a:ext cx="225144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 scatter pasangan variabel lainnya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90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4D3FC-27C9-BF7A-08DE-B22088C7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BA0C-DEA1-EA5F-D76E-0340031E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4CED-896A-5C06-AEAE-6D894D03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63045-7189-8143-8CA2-77287095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24</a:t>
            </a:fld>
            <a:endParaRPr lang="en-ID" dirty="0"/>
          </a:p>
        </p:txBody>
      </p:sp>
      <p:pic>
        <p:nvPicPr>
          <p:cNvPr id="3" name="Google Shape;516;p118">
            <a:extLst>
              <a:ext uri="{FF2B5EF4-FFF2-40B4-BE49-F238E27FC236}">
                <a16:creationId xmlns:a16="http://schemas.microsoft.com/office/drawing/2014/main" id="{35893FAF-3931-6C87-1593-F50204C3A4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723" y="1361014"/>
            <a:ext cx="5735880" cy="42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518;p118">
            <a:extLst>
              <a:ext uri="{FF2B5EF4-FFF2-40B4-BE49-F238E27FC236}">
                <a16:creationId xmlns:a16="http://schemas.microsoft.com/office/drawing/2014/main" id="{5444BF48-39C0-B727-18E2-26162A9ED544}"/>
              </a:ext>
            </a:extLst>
          </p:cNvPr>
          <p:cNvCxnSpPr/>
          <p:nvPr/>
        </p:nvCxnSpPr>
        <p:spPr>
          <a:xfrm flipH="1">
            <a:off x="3395243" y="3711814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519;p118">
            <a:extLst>
              <a:ext uri="{FF2B5EF4-FFF2-40B4-BE49-F238E27FC236}">
                <a16:creationId xmlns:a16="http://schemas.microsoft.com/office/drawing/2014/main" id="{4B41C06E-859C-12FC-0FB8-78865374224C}"/>
              </a:ext>
            </a:extLst>
          </p:cNvPr>
          <p:cNvSpPr/>
          <p:nvPr/>
        </p:nvSpPr>
        <p:spPr>
          <a:xfrm>
            <a:off x="7397003" y="3619654"/>
            <a:ext cx="225144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 scatter pasangan variabel lainnya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55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3787-C5B6-F73D-5ABD-BC05D93B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BAB2-5F68-CD48-1C3B-84172920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9A6F5-3296-82CB-94F0-D12EA083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4EA80-7E5B-8E22-7BB9-16F28CC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25</a:t>
            </a:fld>
            <a:endParaRPr lang="en-ID" dirty="0"/>
          </a:p>
        </p:txBody>
      </p:sp>
      <p:sp>
        <p:nvSpPr>
          <p:cNvPr id="16" name="Google Shape;524;p119">
            <a:extLst>
              <a:ext uri="{FF2B5EF4-FFF2-40B4-BE49-F238E27FC236}">
                <a16:creationId xmlns:a16="http://schemas.microsoft.com/office/drawing/2014/main" id="{6032EFCF-6A47-CD8F-4737-F12E04353BAE}"/>
              </a:ext>
            </a:extLst>
          </p:cNvPr>
          <p:cNvSpPr/>
          <p:nvPr/>
        </p:nvSpPr>
        <p:spPr>
          <a:xfrm>
            <a:off x="901482" y="1253342"/>
            <a:ext cx="851976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525;p119">
            <a:extLst>
              <a:ext uri="{FF2B5EF4-FFF2-40B4-BE49-F238E27FC236}">
                <a16:creationId xmlns:a16="http://schemas.microsoft.com/office/drawing/2014/main" id="{49A362F8-7F4B-4137-D608-19249DD9A5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842" y="1186022"/>
            <a:ext cx="5789520" cy="4338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527;p119">
            <a:extLst>
              <a:ext uri="{FF2B5EF4-FFF2-40B4-BE49-F238E27FC236}">
                <a16:creationId xmlns:a16="http://schemas.microsoft.com/office/drawing/2014/main" id="{7A18BEF0-A9A4-5871-D6BD-408228E767BD}"/>
              </a:ext>
            </a:extLst>
          </p:cNvPr>
          <p:cNvCxnSpPr/>
          <p:nvPr/>
        </p:nvCxnSpPr>
        <p:spPr>
          <a:xfrm flipH="1">
            <a:off x="3193962" y="3658502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528;p119">
            <a:extLst>
              <a:ext uri="{FF2B5EF4-FFF2-40B4-BE49-F238E27FC236}">
                <a16:creationId xmlns:a16="http://schemas.microsoft.com/office/drawing/2014/main" id="{426C7C95-0D69-98AC-1A3E-8A6C7CB540AC}"/>
              </a:ext>
            </a:extLst>
          </p:cNvPr>
          <p:cNvSpPr/>
          <p:nvPr/>
        </p:nvSpPr>
        <p:spPr>
          <a:xfrm>
            <a:off x="7195722" y="3566342"/>
            <a:ext cx="225144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 scatter pasangan variabel lainnya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50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A4B42-9DA0-0874-FB76-39D8AD77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2AE4-6DEE-C7E7-901B-AEC3A379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8D9D1-29E4-E269-8F5E-623BDD6B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68088-6789-31FD-4821-2781F931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26</a:t>
            </a:fld>
            <a:endParaRPr lang="en-ID" dirty="0"/>
          </a:p>
        </p:txBody>
      </p:sp>
      <p:sp>
        <p:nvSpPr>
          <p:cNvPr id="16" name="Google Shape;524;p119">
            <a:extLst>
              <a:ext uri="{FF2B5EF4-FFF2-40B4-BE49-F238E27FC236}">
                <a16:creationId xmlns:a16="http://schemas.microsoft.com/office/drawing/2014/main" id="{D20C5F44-4DF4-D958-F4F7-C52516B88773}"/>
              </a:ext>
            </a:extLst>
          </p:cNvPr>
          <p:cNvSpPr/>
          <p:nvPr/>
        </p:nvSpPr>
        <p:spPr>
          <a:xfrm>
            <a:off x="901482" y="1253342"/>
            <a:ext cx="851976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525;p119">
            <a:extLst>
              <a:ext uri="{FF2B5EF4-FFF2-40B4-BE49-F238E27FC236}">
                <a16:creationId xmlns:a16="http://schemas.microsoft.com/office/drawing/2014/main" id="{58261409-5484-9644-A658-6744A069AA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842" y="1186022"/>
            <a:ext cx="5789520" cy="4338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527;p119">
            <a:extLst>
              <a:ext uri="{FF2B5EF4-FFF2-40B4-BE49-F238E27FC236}">
                <a16:creationId xmlns:a16="http://schemas.microsoft.com/office/drawing/2014/main" id="{3CA6D8BD-32C6-740F-3549-C0AC4F1BBEC0}"/>
              </a:ext>
            </a:extLst>
          </p:cNvPr>
          <p:cNvCxnSpPr/>
          <p:nvPr/>
        </p:nvCxnSpPr>
        <p:spPr>
          <a:xfrm flipH="1">
            <a:off x="3193962" y="3658502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" name="Google Shape;528;p119">
            <a:extLst>
              <a:ext uri="{FF2B5EF4-FFF2-40B4-BE49-F238E27FC236}">
                <a16:creationId xmlns:a16="http://schemas.microsoft.com/office/drawing/2014/main" id="{90884AEA-F78A-6799-7C60-709D12AACE58}"/>
              </a:ext>
            </a:extLst>
          </p:cNvPr>
          <p:cNvSpPr/>
          <p:nvPr/>
        </p:nvSpPr>
        <p:spPr>
          <a:xfrm>
            <a:off x="7195722" y="3566342"/>
            <a:ext cx="225144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 scatter pasangan variabel lainnya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16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6F11F-40EE-D7B5-2A49-99EEC98F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0C9A-EE69-0F6E-13F9-16A4253F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1B92-BBC4-2CB6-B8E2-9393A47C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7B988-FC45-5752-D80F-0134A3FE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27</a:t>
            </a:fld>
            <a:endParaRPr lang="en-ID" dirty="0"/>
          </a:p>
        </p:txBody>
      </p:sp>
      <p:sp>
        <p:nvSpPr>
          <p:cNvPr id="13" name="Google Shape;533;p120">
            <a:extLst>
              <a:ext uri="{FF2B5EF4-FFF2-40B4-BE49-F238E27FC236}">
                <a16:creationId xmlns:a16="http://schemas.microsoft.com/office/drawing/2014/main" id="{C228BE74-ED76-2394-5B15-06DEE00476CE}"/>
              </a:ext>
            </a:extLst>
          </p:cNvPr>
          <p:cNvSpPr/>
          <p:nvPr/>
        </p:nvSpPr>
        <p:spPr>
          <a:xfrm>
            <a:off x="1040630" y="1538264"/>
            <a:ext cx="851976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534;p120">
            <a:extLst>
              <a:ext uri="{FF2B5EF4-FFF2-40B4-BE49-F238E27FC236}">
                <a16:creationId xmlns:a16="http://schemas.microsoft.com/office/drawing/2014/main" id="{EA6FBA94-A663-2156-CB59-9B6EDE9C7A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6630" y="1538264"/>
            <a:ext cx="5447520" cy="4381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536;p120">
            <a:extLst>
              <a:ext uri="{FF2B5EF4-FFF2-40B4-BE49-F238E27FC236}">
                <a16:creationId xmlns:a16="http://schemas.microsoft.com/office/drawing/2014/main" id="{CA9EFC87-F382-F14A-F91D-F45BB7E6CAB8}"/>
              </a:ext>
            </a:extLst>
          </p:cNvPr>
          <p:cNvCxnSpPr/>
          <p:nvPr/>
        </p:nvCxnSpPr>
        <p:spPr>
          <a:xfrm flipH="1">
            <a:off x="3471350" y="2645264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537;p120">
            <a:extLst>
              <a:ext uri="{FF2B5EF4-FFF2-40B4-BE49-F238E27FC236}">
                <a16:creationId xmlns:a16="http://schemas.microsoft.com/office/drawing/2014/main" id="{E470193B-98AE-3C89-EF02-4040A6B74C1E}"/>
              </a:ext>
            </a:extLst>
          </p:cNvPr>
          <p:cNvSpPr/>
          <p:nvPr/>
        </p:nvSpPr>
        <p:spPr>
          <a:xfrm>
            <a:off x="7488590" y="2453024"/>
            <a:ext cx="199692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 linear yang digunakan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538;p120">
            <a:extLst>
              <a:ext uri="{FF2B5EF4-FFF2-40B4-BE49-F238E27FC236}">
                <a16:creationId xmlns:a16="http://schemas.microsoft.com/office/drawing/2014/main" id="{47A06226-F891-2FBB-02CD-2B4176F773E6}"/>
              </a:ext>
            </a:extLst>
          </p:cNvPr>
          <p:cNvCxnSpPr/>
          <p:nvPr/>
        </p:nvCxnSpPr>
        <p:spPr>
          <a:xfrm flipH="1">
            <a:off x="3464150" y="2867744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Google Shape;539;p120">
            <a:extLst>
              <a:ext uri="{FF2B5EF4-FFF2-40B4-BE49-F238E27FC236}">
                <a16:creationId xmlns:a16="http://schemas.microsoft.com/office/drawing/2014/main" id="{EE1FC8B2-4379-1863-D0BC-146B85C472F9}"/>
              </a:ext>
            </a:extLst>
          </p:cNvPr>
          <p:cNvSpPr/>
          <p:nvPr/>
        </p:nvSpPr>
        <p:spPr>
          <a:xfrm>
            <a:off x="7481030" y="2745344"/>
            <a:ext cx="207360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Lakukan regresi linear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540;p120">
            <a:extLst>
              <a:ext uri="{FF2B5EF4-FFF2-40B4-BE49-F238E27FC236}">
                <a16:creationId xmlns:a16="http://schemas.microsoft.com/office/drawing/2014/main" id="{C5059AB9-E5FE-095F-2766-F18AEFC535A0}"/>
              </a:ext>
            </a:extLst>
          </p:cNvPr>
          <p:cNvCxnSpPr/>
          <p:nvPr/>
        </p:nvCxnSpPr>
        <p:spPr>
          <a:xfrm flipH="1">
            <a:off x="3456590" y="3297944"/>
            <a:ext cx="390996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541;p120">
            <a:extLst>
              <a:ext uri="{FF2B5EF4-FFF2-40B4-BE49-F238E27FC236}">
                <a16:creationId xmlns:a16="http://schemas.microsoft.com/office/drawing/2014/main" id="{748CF59F-C94E-3F43-A4CB-750B58A10D82}"/>
              </a:ext>
            </a:extLst>
          </p:cNvPr>
          <p:cNvSpPr/>
          <p:nvPr/>
        </p:nvSpPr>
        <p:spPr>
          <a:xfrm>
            <a:off x="7481390" y="3191384"/>
            <a:ext cx="207360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Koefisien persamaan garis regresi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542;p120">
            <a:extLst>
              <a:ext uri="{FF2B5EF4-FFF2-40B4-BE49-F238E27FC236}">
                <a16:creationId xmlns:a16="http://schemas.microsoft.com/office/drawing/2014/main" id="{81FFBAC9-39DC-19AF-B1E4-4ACAB7A472BF}"/>
              </a:ext>
            </a:extLst>
          </p:cNvPr>
          <p:cNvCxnSpPr/>
          <p:nvPr/>
        </p:nvCxnSpPr>
        <p:spPr>
          <a:xfrm flipH="1">
            <a:off x="4369910" y="4358504"/>
            <a:ext cx="331488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543;p120">
            <a:extLst>
              <a:ext uri="{FF2B5EF4-FFF2-40B4-BE49-F238E27FC236}">
                <a16:creationId xmlns:a16="http://schemas.microsoft.com/office/drawing/2014/main" id="{949058AF-EE42-E03E-FD33-BCDEBE232125}"/>
              </a:ext>
            </a:extLst>
          </p:cNvPr>
          <p:cNvSpPr/>
          <p:nvPr/>
        </p:nvSpPr>
        <p:spPr>
          <a:xfrm>
            <a:off x="7651310" y="4251944"/>
            <a:ext cx="175788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Gambar garis persamaan tsb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02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EB28-D721-B0A9-02C5-36AE45D1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3B46-67D6-A0A3-3737-66B6E519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Regresi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 Linear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  <a:sym typeface="Lato Black"/>
              </a:rPr>
              <a:t>Sederhana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2977D-ABA2-3A4D-E1DE-41F67D7A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E9BF-4172-D59D-B84E-25B6ABC5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28</a:t>
            </a:fld>
            <a:endParaRPr lang="en-ID" dirty="0"/>
          </a:p>
        </p:txBody>
      </p:sp>
      <p:pic>
        <p:nvPicPr>
          <p:cNvPr id="3" name="Google Shape;548;p121">
            <a:extLst>
              <a:ext uri="{FF2B5EF4-FFF2-40B4-BE49-F238E27FC236}">
                <a16:creationId xmlns:a16="http://schemas.microsoft.com/office/drawing/2014/main" id="{B2132236-AA00-4B91-7B57-1077CEC0E8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508" y="1519647"/>
            <a:ext cx="5220720" cy="4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9;p121">
            <a:extLst>
              <a:ext uri="{FF2B5EF4-FFF2-40B4-BE49-F238E27FC236}">
                <a16:creationId xmlns:a16="http://schemas.microsoft.com/office/drawing/2014/main" id="{E8ECC1B3-DDFD-560B-8D0E-3E8C62C1CA1B}"/>
              </a:ext>
            </a:extLst>
          </p:cNvPr>
          <p:cNvSpPr/>
          <p:nvPr/>
        </p:nvSpPr>
        <p:spPr>
          <a:xfrm>
            <a:off x="6794228" y="1442247"/>
            <a:ext cx="278604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Regresi Linear Sederhana (8)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550;p121">
            <a:extLst>
              <a:ext uri="{FF2B5EF4-FFF2-40B4-BE49-F238E27FC236}">
                <a16:creationId xmlns:a16="http://schemas.microsoft.com/office/drawing/2014/main" id="{31531E06-E05D-9B3C-D2E8-D68C4A5C6956}"/>
              </a:ext>
            </a:extLst>
          </p:cNvPr>
          <p:cNvCxnSpPr/>
          <p:nvPr/>
        </p:nvCxnSpPr>
        <p:spPr>
          <a:xfrm flipH="1">
            <a:off x="2953388" y="4937847"/>
            <a:ext cx="452880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551;p121">
            <a:extLst>
              <a:ext uri="{FF2B5EF4-FFF2-40B4-BE49-F238E27FC236}">
                <a16:creationId xmlns:a16="http://schemas.microsoft.com/office/drawing/2014/main" id="{1AA67F0A-BFE0-1276-8914-4759DC6B2A4A}"/>
              </a:ext>
            </a:extLst>
          </p:cNvPr>
          <p:cNvSpPr/>
          <p:nvPr/>
        </p:nvSpPr>
        <p:spPr>
          <a:xfrm>
            <a:off x="7528268" y="4799607"/>
            <a:ext cx="179352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Melakukan prediksi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552;p121">
            <a:extLst>
              <a:ext uri="{FF2B5EF4-FFF2-40B4-BE49-F238E27FC236}">
                <a16:creationId xmlns:a16="http://schemas.microsoft.com/office/drawing/2014/main" id="{3918C5E6-476D-3382-A7B3-E7CF9BE029B0}"/>
              </a:ext>
            </a:extLst>
          </p:cNvPr>
          <p:cNvCxnSpPr/>
          <p:nvPr/>
        </p:nvCxnSpPr>
        <p:spPr>
          <a:xfrm flipH="1">
            <a:off x="2953748" y="4937847"/>
            <a:ext cx="452880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553;p121">
            <a:extLst>
              <a:ext uri="{FF2B5EF4-FFF2-40B4-BE49-F238E27FC236}">
                <a16:creationId xmlns:a16="http://schemas.microsoft.com/office/drawing/2014/main" id="{F7006428-B700-1E9B-7BE8-E7CD5CFE2AB1}"/>
              </a:ext>
            </a:extLst>
          </p:cNvPr>
          <p:cNvCxnSpPr/>
          <p:nvPr/>
        </p:nvCxnSpPr>
        <p:spPr>
          <a:xfrm flipH="1">
            <a:off x="2953748" y="4937847"/>
            <a:ext cx="452880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554;p121">
            <a:extLst>
              <a:ext uri="{FF2B5EF4-FFF2-40B4-BE49-F238E27FC236}">
                <a16:creationId xmlns:a16="http://schemas.microsoft.com/office/drawing/2014/main" id="{D65A693F-02F3-9C02-D9DF-E1AE42ED5AF6}"/>
              </a:ext>
            </a:extLst>
          </p:cNvPr>
          <p:cNvCxnSpPr/>
          <p:nvPr/>
        </p:nvCxnSpPr>
        <p:spPr>
          <a:xfrm flipH="1">
            <a:off x="2954108" y="4937847"/>
            <a:ext cx="452880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555;p121">
            <a:extLst>
              <a:ext uri="{FF2B5EF4-FFF2-40B4-BE49-F238E27FC236}">
                <a16:creationId xmlns:a16="http://schemas.microsoft.com/office/drawing/2014/main" id="{47DBC9DA-6AD8-671F-A24E-1D870782A33C}"/>
              </a:ext>
            </a:extLst>
          </p:cNvPr>
          <p:cNvSpPr/>
          <p:nvPr/>
        </p:nvSpPr>
        <p:spPr>
          <a:xfrm>
            <a:off x="7528628" y="5042967"/>
            <a:ext cx="1793520" cy="2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Melakukan evaluasi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556;p121">
            <a:extLst>
              <a:ext uri="{FF2B5EF4-FFF2-40B4-BE49-F238E27FC236}">
                <a16:creationId xmlns:a16="http://schemas.microsoft.com/office/drawing/2014/main" id="{A8907A6F-93BB-8434-F6D1-972751A33E0E}"/>
              </a:ext>
            </a:extLst>
          </p:cNvPr>
          <p:cNvCxnSpPr/>
          <p:nvPr/>
        </p:nvCxnSpPr>
        <p:spPr>
          <a:xfrm flipH="1">
            <a:off x="4604708" y="5191287"/>
            <a:ext cx="2923920" cy="360"/>
          </a:xfrm>
          <a:prstGeom prst="straightConnector1">
            <a:avLst/>
          </a:prstGeom>
          <a:noFill/>
          <a:ln w="9525" cap="flat" cmpd="sng">
            <a:solidFill>
              <a:srgbClr val="3465A4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559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E409-0252-8072-86D2-EC1196BA8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CA8-5607-78CE-EAB6-F7F49968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3A3F7-8080-A7E6-A3A8-8AEDB58B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309A1-AB2E-BCF0-57D4-98C4E474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459359-4AF0-EF93-DBC9-D1DBCCFD95C8}"/>
              </a:ext>
            </a:extLst>
          </p:cNvPr>
          <p:cNvSpPr txBox="1"/>
          <p:nvPr/>
        </p:nvSpPr>
        <p:spPr>
          <a:xfrm>
            <a:off x="834502" y="933928"/>
            <a:ext cx="1065551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u="sng" dirty="0"/>
              <a:t>Apa </a:t>
            </a:r>
            <a:r>
              <a:rPr lang="en-ID" sz="2400" b="1" u="sng" dirty="0" err="1"/>
              <a:t>Itu</a:t>
            </a:r>
            <a:r>
              <a:rPr lang="en-ID" sz="2400" b="1" u="sng" dirty="0"/>
              <a:t> Linear Regression?</a:t>
            </a:r>
            <a:endParaRPr lang="en-US" sz="2400" b="1" u="sng" dirty="0"/>
          </a:p>
          <a:p>
            <a:endParaRPr lang="en-ID" sz="2000" b="1" dirty="0"/>
          </a:p>
          <a:p>
            <a:r>
              <a:rPr lang="en-ID" sz="2000" b="1" dirty="0"/>
              <a:t>Linear Regression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model yang </a:t>
            </a:r>
            <a:r>
              <a:rPr lang="en-ID" sz="2000" dirty="0" err="1"/>
              <a:t>mencoba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menemukan</a:t>
            </a:r>
            <a:r>
              <a:rPr lang="en-ID" sz="2000" dirty="0"/>
              <a:t> </a:t>
            </a:r>
            <a:r>
              <a:rPr lang="en-ID" sz="2000" dirty="0" err="1"/>
              <a:t>hubungan</a:t>
            </a:r>
            <a:r>
              <a:rPr lang="en-ID" sz="2000" dirty="0"/>
              <a:t> linear </a:t>
            </a:r>
            <a:r>
              <a:rPr lang="en-ID" sz="2000" dirty="0" err="1"/>
              <a:t>antara</a:t>
            </a:r>
            <a:r>
              <a:rPr lang="en-ID" sz="2000" dirty="0"/>
              <a:t> </a:t>
            </a:r>
            <a:r>
              <a:rPr lang="en-ID" sz="2000" dirty="0" err="1"/>
              <a:t>satu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dirty="0" err="1"/>
              <a:t>independen</a:t>
            </a:r>
            <a:r>
              <a:rPr lang="en-ID" sz="2000" dirty="0"/>
              <a:t> (</a:t>
            </a:r>
            <a:r>
              <a:rPr lang="en-ID" sz="2000" dirty="0" err="1"/>
              <a:t>fitur</a:t>
            </a:r>
            <a:r>
              <a:rPr lang="en-ID" sz="2000" dirty="0"/>
              <a:t>) dan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dirty="0" err="1"/>
              <a:t>dependen</a:t>
            </a:r>
            <a:r>
              <a:rPr lang="en-ID" sz="2000" dirty="0"/>
              <a:t> (target).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000" dirty="0"/>
          </a:p>
        </p:txBody>
      </p:sp>
      <p:sp>
        <p:nvSpPr>
          <p:cNvPr id="3" name="AutoShape 2" descr="pandas (software) - Wikipedia">
            <a:extLst>
              <a:ext uri="{FF2B5EF4-FFF2-40B4-BE49-F238E27FC236}">
                <a16:creationId xmlns:a16="http://schemas.microsoft.com/office/drawing/2014/main" id="{0EE7CFBD-3139-A2F3-EBEE-C73ADCE72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AutoShape 4" descr="pandas (software) - Wikipedia">
            <a:extLst>
              <a:ext uri="{FF2B5EF4-FFF2-40B4-BE49-F238E27FC236}">
                <a16:creationId xmlns:a16="http://schemas.microsoft.com/office/drawing/2014/main" id="{7F2E0B70-3BC7-B62B-E678-2C2718E0C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9" name="Google Shape;271;p73">
            <a:extLst>
              <a:ext uri="{FF2B5EF4-FFF2-40B4-BE49-F238E27FC236}">
                <a16:creationId xmlns:a16="http://schemas.microsoft.com/office/drawing/2014/main" id="{5EC046B0-F45A-FDEC-107E-513B7E7DA1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4183" y="2835279"/>
            <a:ext cx="4939200" cy="35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70;p73">
            <a:extLst>
              <a:ext uri="{FF2B5EF4-FFF2-40B4-BE49-F238E27FC236}">
                <a16:creationId xmlns:a16="http://schemas.microsoft.com/office/drawing/2014/main" id="{10F62079-E8FF-E521-3A5D-A23E8A9AD2DA}"/>
              </a:ext>
            </a:extLst>
          </p:cNvPr>
          <p:cNvSpPr/>
          <p:nvPr/>
        </p:nvSpPr>
        <p:spPr>
          <a:xfrm>
            <a:off x="6901470" y="4517598"/>
            <a:ext cx="220212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proses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kontinu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18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87E-5ED0-B7E7-C0F7-9DA44CDE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Machine Learning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C21CE-7D25-C109-D0F4-6FBEF679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63EDF-0445-F835-92E9-51FA5BF43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3DA75-7E75-A577-2281-01DA4F205F0C}"/>
              </a:ext>
            </a:extLst>
          </p:cNvPr>
          <p:cNvSpPr txBox="1"/>
          <p:nvPr/>
        </p:nvSpPr>
        <p:spPr>
          <a:xfrm>
            <a:off x="446809" y="1970570"/>
            <a:ext cx="698183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marR="0" lvl="0" indent="-3236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2"/>
              <a:buFont typeface="Noto Sans Symbols"/>
              <a:buChar char="●"/>
            </a:pP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Pembelajaran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pada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situasi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tidak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analitis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tetapi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kita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membuat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suatu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solusi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empiris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000000"/>
              </a:buClr>
              <a:buSzPts val="592"/>
              <a:buFont typeface="Noto Sans Symbols"/>
              <a:buChar char="●"/>
            </a:pP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Premis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dasar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pada proses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suatu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himpunan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pengamatan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un</a:t>
            </a:r>
            <a:r>
              <a:rPr lang="en-US" sz="1800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tu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menguak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proses yang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dalamnya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(underlying process)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000000"/>
              </a:buClr>
              <a:buSzPts val="592"/>
              <a:buFont typeface="Noto Sans Symbols"/>
              <a:buChar char="●"/>
            </a:pP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Anggap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kita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mengobservasi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suatu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ruang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output dan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ruang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input.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100000"/>
              </a:lnSpc>
              <a:spcBef>
                <a:spcPts val="431"/>
              </a:spcBef>
              <a:spcAft>
                <a:spcPts val="0"/>
              </a:spcAft>
              <a:buClr>
                <a:srgbClr val="000000"/>
              </a:buClr>
              <a:buSzPts val="592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suatu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hubungan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antara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Y dan paling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tidak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X.  Maka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dimodelkan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hubungan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tersebut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dimana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f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suatu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tidak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diketahui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dan  </a:t>
            </a:r>
            <a:r>
              <a:rPr lang="el-GR" sz="1800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ε</a:t>
            </a:r>
            <a:r>
              <a:rPr lang="el-GR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random error (noise),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tak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bergantung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sz="1800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mean nol.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96;p76">
            <a:extLst>
              <a:ext uri="{FF2B5EF4-FFF2-40B4-BE49-F238E27FC236}">
                <a16:creationId xmlns:a16="http://schemas.microsoft.com/office/drawing/2014/main" id="{6BC4B3CC-90C7-6489-E0D0-CA04102B81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82778" y="4460525"/>
            <a:ext cx="2051280" cy="19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5;p76">
            <a:extLst>
              <a:ext uri="{FF2B5EF4-FFF2-40B4-BE49-F238E27FC236}">
                <a16:creationId xmlns:a16="http://schemas.microsoft.com/office/drawing/2014/main" id="{8A95C475-EF7F-39C2-9805-88D44318B5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5138" y="1442395"/>
            <a:ext cx="2626560" cy="27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63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2440-A3F8-3712-7CB4-A41299C21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794E-2334-7F1D-A0A4-AB741CE1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Learning: Linear Regression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C5585-DF1D-90C9-B7B9-D6F8C51F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0A588-4203-834E-C6CE-E04078CD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A0C0A-FBA2-08D0-D492-3A65C034BC8E}"/>
              </a:ext>
            </a:extLst>
          </p:cNvPr>
          <p:cNvSpPr txBox="1"/>
          <p:nvPr/>
        </p:nvSpPr>
        <p:spPr>
          <a:xfrm>
            <a:off x="834502" y="933928"/>
            <a:ext cx="106555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u="sng" dirty="0"/>
              <a:t>Model </a:t>
            </a:r>
            <a:r>
              <a:rPr lang="en-ID" sz="2400" b="1" u="sng" dirty="0" err="1"/>
              <a:t>Regresi</a:t>
            </a:r>
            <a:endParaRPr lang="en-US" sz="2400" b="1" u="sng" dirty="0"/>
          </a:p>
          <a:p>
            <a:endParaRPr lang="en-ID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D" sz="2000" dirty="0"/>
          </a:p>
        </p:txBody>
      </p:sp>
      <p:sp>
        <p:nvSpPr>
          <p:cNvPr id="3" name="AutoShape 2" descr="pandas (software) - Wikipedia">
            <a:extLst>
              <a:ext uri="{FF2B5EF4-FFF2-40B4-BE49-F238E27FC236}">
                <a16:creationId xmlns:a16="http://schemas.microsoft.com/office/drawing/2014/main" id="{412AA7B3-4A24-BC12-4E7E-0642AD0E96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AutoShape 4" descr="pandas (software) - Wikipedia">
            <a:extLst>
              <a:ext uri="{FF2B5EF4-FFF2-40B4-BE49-F238E27FC236}">
                <a16:creationId xmlns:a16="http://schemas.microsoft.com/office/drawing/2014/main" id="{9F93CDCB-9ADE-E4DB-3392-9455896AA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5" name="Google Shape;277;p74">
            <a:extLst>
              <a:ext uri="{FF2B5EF4-FFF2-40B4-BE49-F238E27FC236}">
                <a16:creationId xmlns:a16="http://schemas.microsoft.com/office/drawing/2014/main" id="{A4118CF5-DA80-6E45-C99A-D53BDF5BA3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5599" y="2889666"/>
            <a:ext cx="4275360" cy="2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8;p74">
            <a:extLst>
              <a:ext uri="{FF2B5EF4-FFF2-40B4-BE49-F238E27FC236}">
                <a16:creationId xmlns:a16="http://schemas.microsoft.com/office/drawing/2014/main" id="{2CBB3F39-9DAD-001B-012B-51B70822C9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5603" y="2073329"/>
            <a:ext cx="2260080" cy="1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9;p74">
            <a:extLst>
              <a:ext uri="{FF2B5EF4-FFF2-40B4-BE49-F238E27FC236}">
                <a16:creationId xmlns:a16="http://schemas.microsoft.com/office/drawing/2014/main" id="{A4A41313-DEFD-06B7-27C9-3816EE66D0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340" y="3968191"/>
            <a:ext cx="3756981" cy="2021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09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4ACA-EC9D-D92F-E4F3-AB4683D7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F60C-85BB-1C47-D437-6D27BDC7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Parametric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15BA6-43FE-D9B6-58FB-A4CC85FF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24EE8-87D1-4D02-8AFB-F4B3CC2C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22" name="Google Shape;326;p94">
            <a:extLst>
              <a:ext uri="{FF2B5EF4-FFF2-40B4-BE49-F238E27FC236}">
                <a16:creationId xmlns:a16="http://schemas.microsoft.com/office/drawing/2014/main" id="{B8BBFFAC-2214-2157-E02B-E89C99E1FBD2}"/>
              </a:ext>
            </a:extLst>
          </p:cNvPr>
          <p:cNvSpPr/>
          <p:nvPr/>
        </p:nvSpPr>
        <p:spPr>
          <a:xfrm>
            <a:off x="1020720" y="1581660"/>
            <a:ext cx="5075280" cy="369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32000" marR="0" lvl="0" indent="-3236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6"/>
              <a:buFont typeface="Noto Sans Symbols"/>
              <a:buChar char="●"/>
            </a:pP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This reduces the </a:t>
            </a:r>
            <a:r>
              <a:rPr lang="en-US" sz="1392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learning problem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of estimating the target function </a:t>
            </a:r>
            <a:r>
              <a:rPr lang="en-US" sz="1392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down to a problem of estimating a set of </a:t>
            </a:r>
            <a:r>
              <a:rPr lang="en-US" sz="1392" b="1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9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626"/>
              <a:buFont typeface="Noto Sans Symbols"/>
              <a:buChar char="●"/>
            </a:pP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This involves a two-step approach…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9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626"/>
              <a:buFont typeface="Noto Sans Symbols"/>
              <a:buChar char="●"/>
            </a:pPr>
            <a:r>
              <a:rPr lang="en-US" sz="1392" b="1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Step 1: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639" algn="l" rtl="0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44"/>
              <a:buFont typeface="Noto Sans Symbols"/>
              <a:buChar char="−"/>
            </a:pP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Make some assumptions about the functional form of </a:t>
            </a:r>
            <a:r>
              <a:rPr lang="en-US" sz="1392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. The most common example is a linear model: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3639" algn="l" rt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626"/>
              <a:buFont typeface="Noto Sans Symbols"/>
              <a:buChar char="●"/>
            </a:pPr>
            <a:r>
              <a:rPr lang="en-US" sz="1392" b="1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Step 2: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639" algn="l" rtl="0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44"/>
              <a:buFont typeface="Noto Sans Symbols"/>
              <a:buChar char="−"/>
            </a:pP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We use the </a:t>
            </a:r>
            <a:r>
              <a:rPr lang="en-US" sz="1392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training data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 to fit the model (i.e. estimate </a:t>
            </a:r>
            <a:r>
              <a:rPr lang="en-US" sz="1392" b="0" i="1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….the unknown parameters).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4000" marR="0" lvl="1" indent="-323639" algn="l" rtl="0">
              <a:lnSpc>
                <a:spcPct val="90000"/>
              </a:lnSpc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044"/>
              <a:buFont typeface="Noto Sans Symbols"/>
              <a:buChar char="−"/>
            </a:pPr>
            <a:r>
              <a:rPr lang="en-US" sz="1392" b="0" i="0" u="none" strike="noStrike" cap="none" dirty="0">
                <a:solidFill>
                  <a:srgbClr val="270A29"/>
                </a:solidFill>
                <a:latin typeface="Lato"/>
                <a:ea typeface="Lato"/>
                <a:cs typeface="Lato"/>
                <a:sym typeface="Lato"/>
              </a:rPr>
              <a:t>The most common approach for estimating the parameters in a linear model is via ordinary least squares (OLS) linear regression</a:t>
            </a:r>
            <a:endParaRPr sz="139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329;p94">
            <a:extLst>
              <a:ext uri="{FF2B5EF4-FFF2-40B4-BE49-F238E27FC236}">
                <a16:creationId xmlns:a16="http://schemas.microsoft.com/office/drawing/2014/main" id="{0826F6D9-B532-CB6F-52F1-1B57BA33F2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333" t="40432" r="19170" b="20215"/>
          <a:stretch/>
        </p:blipFill>
        <p:spPr>
          <a:xfrm>
            <a:off x="7191460" y="2076208"/>
            <a:ext cx="2287440" cy="192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28;p94">
            <a:extLst>
              <a:ext uri="{FF2B5EF4-FFF2-40B4-BE49-F238E27FC236}">
                <a16:creationId xmlns:a16="http://schemas.microsoft.com/office/drawing/2014/main" id="{9A2E2C5E-F569-CCFC-72AF-B6B2892AD2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295" t="4395" r="17036" b="53453"/>
          <a:stretch/>
        </p:blipFill>
        <p:spPr>
          <a:xfrm>
            <a:off x="9152906" y="3429000"/>
            <a:ext cx="2196720" cy="182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30;p94">
            <a:extLst>
              <a:ext uri="{FF2B5EF4-FFF2-40B4-BE49-F238E27FC236}">
                <a16:creationId xmlns:a16="http://schemas.microsoft.com/office/drawing/2014/main" id="{D3323380-ED02-A95D-0624-36867525BC5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8030" y="4885519"/>
            <a:ext cx="2005560" cy="1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37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E79C-5F9E-F315-4ABD-35B93B15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+mn-lt"/>
              </a:rPr>
              <a:t>Aplikasi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Regresi</a:t>
            </a:r>
            <a:endParaRPr lang="en-ID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A9D56-06E0-240F-77C6-C756FE00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fi-FI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Prakiraan penjualan produk</a:t>
            </a:r>
            <a:endParaRPr lang="fi-FI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fi-FI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Analisis kepuasan</a:t>
            </a:r>
            <a:endParaRPr lang="fi-FI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fi-FI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Estimasi harga</a:t>
            </a:r>
            <a:endParaRPr lang="fi-FI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fi-FI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Pendapatan pekerjaan</a:t>
            </a:r>
            <a:endParaRPr lang="fi-FI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fi-FI" sz="2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dst.</a:t>
            </a:r>
            <a:endParaRPr lang="fi-FI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2E25B-3EAF-3E06-A1C6-BE040640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BDF77-3FF1-A1B7-0440-2FE6EA07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7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6196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3C385-5CAC-D664-4189-4FEE90BF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452A-F203-A5F7-A008-8C3B1F89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C3C8-F392-4A9F-F86C-06EC7ABC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FDF4F-61D8-CE02-6D4A-AC713311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12" name="Google Shape;364;p99">
            <a:extLst>
              <a:ext uri="{FF2B5EF4-FFF2-40B4-BE49-F238E27FC236}">
                <a16:creationId xmlns:a16="http://schemas.microsoft.com/office/drawing/2014/main" id="{314B113C-8A89-BAB3-6A55-0346F2138040}"/>
              </a:ext>
            </a:extLst>
          </p:cNvPr>
          <p:cNvSpPr/>
          <p:nvPr/>
        </p:nvSpPr>
        <p:spPr>
          <a:xfrm>
            <a:off x="1013791" y="1721160"/>
            <a:ext cx="10078280" cy="34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Sederhana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sederhana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linier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sederhana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non-linier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co2emission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semua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mobil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48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Jamak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jamak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linier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Regresi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variabel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jamak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non-linier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Contoh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memprediksi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co2emission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EngineSize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Cylinders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semua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mobil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72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820A-E78E-FA23-BF32-A47F995F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Algoritma</a:t>
            </a:r>
            <a:r>
              <a:rPr lang="en-US" sz="4000" b="1" i="0" u="none" strike="noStrike" cap="none" dirty="0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 </a:t>
            </a:r>
            <a:r>
              <a:rPr lang="en-US" sz="4000" b="1" i="0" u="none" strike="noStrike" cap="none" dirty="0" err="1">
                <a:latin typeface="Arial" panose="020B0604020202020204" pitchFamily="34" charset="0"/>
                <a:ea typeface="Lato Black"/>
                <a:cs typeface="Arial" panose="020B0604020202020204" pitchFamily="34" charset="0"/>
                <a:sym typeface="Lato Black"/>
              </a:rPr>
              <a:t>Regresi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72541-0448-4461-B36D-9098959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DE4-3B7C-475A-8BC6-184DC2B49742}" type="datetime1">
              <a:rPr lang="en-ID" smtClean="0"/>
              <a:t>17/03/2025</a:t>
            </a:fld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0B7F0-3158-EC7E-5788-C423B4D9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D9F84-B7C8-4EC6-8AA2-9F1E15B992AC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9" name="Google Shape;376;p101">
            <a:extLst>
              <a:ext uri="{FF2B5EF4-FFF2-40B4-BE49-F238E27FC236}">
                <a16:creationId xmlns:a16="http://schemas.microsoft.com/office/drawing/2014/main" id="{FA9F566A-B5F5-A14F-E511-87E2D24434E3}"/>
              </a:ext>
            </a:extLst>
          </p:cNvPr>
          <p:cNvSpPr/>
          <p:nvPr/>
        </p:nvSpPr>
        <p:spPr>
          <a:xfrm>
            <a:off x="446809" y="1860300"/>
            <a:ext cx="10329736" cy="34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Linier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Polynomial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Support Vector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Decision Tree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Random Forest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LASSO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ANN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K-NN Regression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3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377;p101">
            <a:extLst>
              <a:ext uri="{FF2B5EF4-FFF2-40B4-BE49-F238E27FC236}">
                <a16:creationId xmlns:a16="http://schemas.microsoft.com/office/drawing/2014/main" id="{3FBD6A96-D912-7281-6A91-60B6570B5D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4518" y="1259807"/>
            <a:ext cx="4174560" cy="377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78;p101">
            <a:extLst>
              <a:ext uri="{FF2B5EF4-FFF2-40B4-BE49-F238E27FC236}">
                <a16:creationId xmlns:a16="http://schemas.microsoft.com/office/drawing/2014/main" id="{967A5DCF-8EB0-2FC9-6539-48E8033E64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1249" y="5033327"/>
            <a:ext cx="2704320" cy="141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50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869</Words>
  <Application>Microsoft Office PowerPoint</Application>
  <PresentationFormat>Widescreen</PresentationFormat>
  <Paragraphs>166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PowerPoint Presentation</vt:lpstr>
      <vt:lpstr>Supervised Learning</vt:lpstr>
      <vt:lpstr>Linear Regression</vt:lpstr>
      <vt:lpstr>Regresi dalam Machine Learning</vt:lpstr>
      <vt:lpstr>Supervised Learning: Linear Regression</vt:lpstr>
      <vt:lpstr>Metode Parametric</vt:lpstr>
      <vt:lpstr>Aplikasi Regresi</vt:lpstr>
      <vt:lpstr>Tipe Model Regresi</vt:lpstr>
      <vt:lpstr>Algoritma Regresi</vt:lpstr>
      <vt:lpstr>Regresi Linier Untuk Memprediksi Nilai Kontinu</vt:lpstr>
      <vt:lpstr>Topologi Regersi Linear</vt:lpstr>
      <vt:lpstr>Cara Kerja Regresi Linier</vt:lpstr>
      <vt:lpstr>Cara Kerja Regresi Linier</vt:lpstr>
      <vt:lpstr>Cara Kerja Regresi Linier</vt:lpstr>
      <vt:lpstr>Cara Kerja Regresi Linier</vt:lpstr>
      <vt:lpstr>Cara Mencari Parameter Model Terbaik</vt:lpstr>
      <vt:lpstr>Estimasi Parameter</vt:lpstr>
      <vt:lpstr>Prediksi dengan Model Regresi Linear</vt:lpstr>
      <vt:lpstr>Kelebihan Regresi Linear</vt:lpstr>
      <vt:lpstr>Regresi Linear Sederhana</vt:lpstr>
      <vt:lpstr>Regresi Linear Sederhana</vt:lpstr>
      <vt:lpstr>Regresi Linear Sederhana</vt:lpstr>
      <vt:lpstr>Regresi Linear Sederhana</vt:lpstr>
      <vt:lpstr>Regresi Linear Sederhana</vt:lpstr>
      <vt:lpstr>Regresi Linear Sederhana</vt:lpstr>
      <vt:lpstr>Regresi Linear Sederhana</vt:lpstr>
      <vt:lpstr>Regresi Linear Sederhana</vt:lpstr>
      <vt:lpstr>Regresi Linear Sederhana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 Wahyu Maulana</dc:creator>
  <cp:lastModifiedBy>Mutiarahmi Khairunnisa</cp:lastModifiedBy>
  <cp:revision>43</cp:revision>
  <dcterms:created xsi:type="dcterms:W3CDTF">2024-03-24T10:48:50Z</dcterms:created>
  <dcterms:modified xsi:type="dcterms:W3CDTF">2025-03-18T02:24:31Z</dcterms:modified>
</cp:coreProperties>
</file>